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10287000" cx="18288000"/>
  <p:notesSz cx="6858000" cy="9144000"/>
  <p:embeddedFontLst>
    <p:embeddedFont>
      <p:font typeface="Arim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Oswald"/>
      <p:bold r:id="rId47"/>
    </p:embeddedFont>
    <p:embeddedFont>
      <p:font typeface="DM Serif Display"/>
      <p:regular r:id="rId48"/>
      <p: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4" roundtripDataSignature="AMtx7mi/IPOem6V+9EDMCAKHRmh16a9G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7E38FB-8D93-40E4-92FE-461564682B28}">
  <a:tblStyle styleId="{6D7E38FB-8D93-40E4-92FE-461564682B2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.fntdata"/><Relationship Id="rId42" Type="http://schemas.openxmlformats.org/officeDocument/2006/relationships/font" Target="fonts/Arimo-boldItalic.fntdata"/><Relationship Id="rId41" Type="http://schemas.openxmlformats.org/officeDocument/2006/relationships/font" Target="fonts/Arim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DMSerifDisplay-regular.fntdata"/><Relationship Id="rId47" Type="http://schemas.openxmlformats.org/officeDocument/2006/relationships/font" Target="fonts/Oswald-bold.fntdata"/><Relationship Id="rId49" Type="http://schemas.openxmlformats.org/officeDocument/2006/relationships/font" Target="fonts/DMSerifDispl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Arimo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jp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hyperlink" Target="https://docs.google.com/forms/d/e/1FAIpQLSfKdS8PSICoS3cQaoPYJwIW3TswYQ1rsMf6CZxQoSSmv-7O_w/viewform?usp=dialo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Relationship Id="rId5" Type="http://schemas.openxmlformats.org/officeDocument/2006/relationships/hyperlink" Target="https://docs.google.com/forms/d/e/1FAIpQLSffIMY75zEHXXru8tXIi0sI99xQ26gItSNvm5mJo1QE5fGCRw/viewform?usp=heade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hyperlink" Target="https://drive.google.com/file/d/1vTfs7kzDVifBMR_2VJCGTpbunNKz3Vg_/view?usp=drive_link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hyperlink" Target="https://drive.google.com/file/d/1KoQ9m3bARfC6-29lIJ4n4XsiAo2on_gZ/view?usp=shar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hyperlink" Target="https://docs.google.com/document/d/1TLIK05qmL-6-WsZeKoTadpshozHPL78M/edit?usp=sharing&amp;ouid=102627897521436402113&amp;rtpof=true&amp;sd=tru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Relationship Id="rId5" Type="http://schemas.openxmlformats.org/officeDocument/2006/relationships/image" Target="../media/image3.jpg"/><Relationship Id="rId6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figma.com/proto/uYhMButF6WQ2CWuf9NBVaC/GURAMA?node-id=230-558&amp;p=f&amp;t=sdVb5cnhr5M1544i-0&amp;scaling=contain&amp;content-scaling=fixed&amp;page-id=0%3A1&amp;starting-point-node-id=230%3A558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n9.cl/9o5xk" TargetMode="External"/><Relationship Id="rId4" Type="http://schemas.openxmlformats.org/officeDocument/2006/relationships/hyperlink" Target="https://n9.cl/9o5xk" TargetMode="External"/><Relationship Id="rId5" Type="http://schemas.openxmlformats.org/officeDocument/2006/relationships/hyperlink" Target="https://www.canva.com/templates/EAFacczGEk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0F0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160951" y="-104092"/>
            <a:ext cx="18628951" cy="10495184"/>
          </a:xfrm>
          <a:custGeom>
            <a:rect b="b" l="l" r="r" t="t"/>
            <a:pathLst>
              <a:path extrusionOk="0" h="10495184" w="18628951">
                <a:moveTo>
                  <a:pt x="0" y="0"/>
                </a:moveTo>
                <a:lnTo>
                  <a:pt x="18628952" y="0"/>
                </a:lnTo>
                <a:lnTo>
                  <a:pt x="18628952" y="10495184"/>
                </a:lnTo>
                <a:lnTo>
                  <a:pt x="0" y="10495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>
            <a:off x="4883122" y="5895616"/>
            <a:ext cx="8521755" cy="2642361"/>
            <a:chOff x="0" y="-19050"/>
            <a:chExt cx="2034023" cy="630695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2034023" cy="611644"/>
            </a:xfrm>
            <a:custGeom>
              <a:rect b="b" l="l" r="r" t="t"/>
              <a:pathLst>
                <a:path extrusionOk="0" h="611644" w="2034023">
                  <a:moveTo>
                    <a:pt x="0" y="0"/>
                  </a:moveTo>
                  <a:lnTo>
                    <a:pt x="2034023" y="0"/>
                  </a:lnTo>
                  <a:lnTo>
                    <a:pt x="2034023" y="611644"/>
                  </a:lnTo>
                  <a:lnTo>
                    <a:pt x="0" y="611644"/>
                  </a:lnTo>
                  <a:close/>
                </a:path>
              </a:pathLst>
            </a:custGeom>
            <a:solidFill>
              <a:srgbClr val="969696">
                <a:alpha val="74901"/>
              </a:srgbClr>
            </a:solidFill>
            <a:ln>
              <a:noFill/>
            </a:ln>
          </p:spPr>
        </p:sp>
        <p:sp>
          <p:nvSpPr>
            <p:cNvPr id="87" name="Google Shape;87;p1"/>
            <p:cNvSpPr txBox="1"/>
            <p:nvPr/>
          </p:nvSpPr>
          <p:spPr>
            <a:xfrm>
              <a:off x="0" y="-19050"/>
              <a:ext cx="2034023" cy="6306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2432912" y="4479040"/>
            <a:ext cx="13422177" cy="159932"/>
            <a:chOff x="0" y="-19050"/>
            <a:chExt cx="3203685" cy="38174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3203685" cy="19124"/>
            </a:xfrm>
            <a:custGeom>
              <a:rect b="b" l="l" r="r" t="t"/>
              <a:pathLst>
                <a:path extrusionOk="0" h="19124" w="3203685">
                  <a:moveTo>
                    <a:pt x="0" y="0"/>
                  </a:moveTo>
                  <a:lnTo>
                    <a:pt x="3203685" y="0"/>
                  </a:lnTo>
                  <a:lnTo>
                    <a:pt x="3203685" y="19124"/>
                  </a:lnTo>
                  <a:lnTo>
                    <a:pt x="0" y="19124"/>
                  </a:lnTo>
                  <a:close/>
                </a:path>
              </a:pathLst>
            </a:custGeom>
            <a:solidFill>
              <a:srgbClr val="969696">
                <a:alpha val="71764"/>
              </a:srgbClr>
            </a:solidFill>
            <a:ln>
              <a:noFill/>
            </a:ln>
          </p:spPr>
        </p:sp>
        <p:sp>
          <p:nvSpPr>
            <p:cNvPr id="90" name="Google Shape;90;p1"/>
            <p:cNvSpPr txBox="1"/>
            <p:nvPr/>
          </p:nvSpPr>
          <p:spPr>
            <a:xfrm>
              <a:off x="0" y="-19050"/>
              <a:ext cx="3203685" cy="38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5045902" y="6157415"/>
            <a:ext cx="8196197" cy="2141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Camila Alejandra Mahecha Mancera</a:t>
            </a:r>
            <a:endParaRPr/>
          </a:p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Evelyn Zahory Cárdenas Vega</a:t>
            </a:r>
            <a:endParaRPr/>
          </a:p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Laura Camila Cruz Lemus</a:t>
            </a:r>
            <a:endParaRPr/>
          </a:p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Reinel Loaiza Lizcano 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3314997" y="2667000"/>
            <a:ext cx="11658006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0" u="none" cap="none" strike="noStrik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GuramaOnline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5733492" y="1394892"/>
            <a:ext cx="6821016" cy="17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700" u="none" cap="none" strike="noStrike">
                <a:solidFill>
                  <a:srgbClr val="C2BFBF"/>
                </a:solidFill>
                <a:latin typeface="Montserrat"/>
                <a:ea typeface="Montserrat"/>
                <a:cs typeface="Montserrat"/>
                <a:sym typeface="Montserrat"/>
              </a:rPr>
              <a:t>Proyecto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 rot="5400000">
            <a:off x="-2107571" y="778285"/>
            <a:ext cx="9856051" cy="8730429"/>
          </a:xfrm>
          <a:custGeom>
            <a:rect b="b" l="l" r="r" t="t"/>
            <a:pathLst>
              <a:path extrusionOk="0"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16550208" y="215475"/>
            <a:ext cx="1418184" cy="1418184"/>
          </a:xfrm>
          <a:custGeom>
            <a:rect b="b" l="l" r="r" t="t"/>
            <a:pathLst>
              <a:path extrusionOk="0" h="1418184" w="1418184">
                <a:moveTo>
                  <a:pt x="0" y="0"/>
                </a:moveTo>
                <a:lnTo>
                  <a:pt x="1418184" y="0"/>
                </a:lnTo>
                <a:lnTo>
                  <a:pt x="1418184" y="1418184"/>
                </a:lnTo>
                <a:lnTo>
                  <a:pt x="0" y="1418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>
            <a:off x="-286010" y="-104092"/>
            <a:ext cx="3723936" cy="2310736"/>
          </a:xfrm>
          <a:custGeom>
            <a:rect b="b" l="l" r="r" t="t"/>
            <a:pathLst>
              <a:path extrusionOk="0" h="2310736" w="3723936">
                <a:moveTo>
                  <a:pt x="0" y="0"/>
                </a:moveTo>
                <a:lnTo>
                  <a:pt x="3723936" y="0"/>
                </a:lnTo>
                <a:lnTo>
                  <a:pt x="3723936" y="2310736"/>
                </a:lnTo>
                <a:lnTo>
                  <a:pt x="0" y="231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410" l="0" r="0" t="-3410"/>
            </a:stretch>
          </a:blipFill>
          <a:ln>
            <a:noFill/>
          </a:ln>
        </p:spPr>
      </p:sp>
      <p:sp>
        <p:nvSpPr>
          <p:cNvPr id="97" name="Google Shape;97;p1"/>
          <p:cNvSpPr txBox="1"/>
          <p:nvPr/>
        </p:nvSpPr>
        <p:spPr>
          <a:xfrm>
            <a:off x="313838" y="8709328"/>
            <a:ext cx="4238147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ADSO Ficha 3206403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24 de junio de 2025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7745100" y="9088423"/>
            <a:ext cx="10309154" cy="8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5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Servicio Nacional de Aprendizaje (SENA)</a:t>
            </a:r>
            <a:endParaRPr/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5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Centro de Electricidad, Electrónica y Telecomunicaciones (CEET)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5147221" y="4810125"/>
            <a:ext cx="799355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2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 Digital para Optimizar Inventarios y Pedidos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13" name="Google Shape;313;p10"/>
          <p:cNvSpPr txBox="1"/>
          <p:nvPr/>
        </p:nvSpPr>
        <p:spPr>
          <a:xfrm>
            <a:off x="4408560" y="973497"/>
            <a:ext cx="947088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4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Delimitación</a:t>
            </a:r>
            <a:endParaRPr/>
          </a:p>
        </p:txBody>
      </p:sp>
      <p:grpSp>
        <p:nvGrpSpPr>
          <p:cNvPr id="314" name="Google Shape;314;p10"/>
          <p:cNvGrpSpPr/>
          <p:nvPr/>
        </p:nvGrpSpPr>
        <p:grpSpPr>
          <a:xfrm>
            <a:off x="1566465" y="2484112"/>
            <a:ext cx="15155069" cy="7802888"/>
            <a:chOff x="0" y="-19050"/>
            <a:chExt cx="3991459" cy="2055082"/>
          </a:xfrm>
        </p:grpSpPr>
        <p:sp>
          <p:nvSpPr>
            <p:cNvPr id="315" name="Google Shape;315;p10"/>
            <p:cNvSpPr/>
            <p:nvPr/>
          </p:nvSpPr>
          <p:spPr>
            <a:xfrm>
              <a:off x="0" y="0"/>
              <a:ext cx="3991459" cy="2036032"/>
            </a:xfrm>
            <a:custGeom>
              <a:rect b="b" l="l" r="r" t="t"/>
              <a:pathLst>
                <a:path extrusionOk="0" h="2036032" w="3991459">
                  <a:moveTo>
                    <a:pt x="15836" y="0"/>
                  </a:moveTo>
                  <a:lnTo>
                    <a:pt x="3975622" y="0"/>
                  </a:lnTo>
                  <a:cubicBezTo>
                    <a:pt x="3979823" y="0"/>
                    <a:pt x="3983851" y="1668"/>
                    <a:pt x="3986820" y="4638"/>
                  </a:cubicBezTo>
                  <a:cubicBezTo>
                    <a:pt x="3989790" y="7608"/>
                    <a:pt x="3991459" y="11636"/>
                    <a:pt x="3991459" y="15836"/>
                  </a:cubicBezTo>
                  <a:lnTo>
                    <a:pt x="3991459" y="2020196"/>
                  </a:lnTo>
                  <a:cubicBezTo>
                    <a:pt x="3991459" y="2024396"/>
                    <a:pt x="3989790" y="2028424"/>
                    <a:pt x="3986820" y="2031394"/>
                  </a:cubicBezTo>
                  <a:cubicBezTo>
                    <a:pt x="3983851" y="2034363"/>
                    <a:pt x="3979823" y="2036032"/>
                    <a:pt x="3975622" y="2036032"/>
                  </a:cubicBezTo>
                  <a:lnTo>
                    <a:pt x="15836" y="2036032"/>
                  </a:lnTo>
                  <a:cubicBezTo>
                    <a:pt x="7090" y="2036032"/>
                    <a:pt x="0" y="2028942"/>
                    <a:pt x="0" y="2020196"/>
                  </a:cubicBezTo>
                  <a:lnTo>
                    <a:pt x="0" y="15836"/>
                  </a:lnTo>
                  <a:cubicBezTo>
                    <a:pt x="0" y="7090"/>
                    <a:pt x="7090" y="0"/>
                    <a:pt x="15836" y="0"/>
                  </a:cubicBez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0"/>
            <p:cNvSpPr txBox="1"/>
            <p:nvPr/>
          </p:nvSpPr>
          <p:spPr>
            <a:xfrm>
              <a:off x="0" y="-19050"/>
              <a:ext cx="3991459" cy="2055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 txBox="1"/>
          <p:nvPr/>
        </p:nvSpPr>
        <p:spPr>
          <a:xfrm>
            <a:off x="1766750" y="2771800"/>
            <a:ext cx="14784600" cy="7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Límites del proyecto: </a:t>
            </a:r>
            <a:r>
              <a:rPr b="0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El sistema de información para Gurama, denominado GuramaOnline, se desarrollará exclusivamente en Bogotá y tendrá una duración de 18 meses, desde 2025 hasta mediados de 2026. Este sistema permitirá gestionar pedidos, generar facturas e informes, y controlar las entradas y salidas del inventario y la administración de productos. No incluirá funciones relacionadas con el envío de productos. </a:t>
            </a:r>
            <a:endParaRPr b="0" i="0" sz="28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No incluirá</a:t>
            </a:r>
            <a:r>
              <a:rPr b="0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envío de productos, compras o facturación.</a:t>
            </a:r>
            <a:endParaRPr b="0" i="0" sz="28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Preguntas clave:</a:t>
            </a:r>
            <a:r>
              <a:rPr b="0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Las preguntas más fundamentales de nuestro proyecto son:</a:t>
            </a:r>
            <a:endParaRPr b="0" i="0" sz="28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¿Dónde se enfocará?:</a:t>
            </a:r>
            <a:r>
              <a:rPr b="0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GuramaOnline estará enfocado en el mercado de amigurumis y sábanas, centrándose en la gestión de inventarios, toma de pedidos, facturación y generación de informes para mejorar la organización de los procesos y facilitar futuras mejoras.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23" name="Google Shape;323;p11"/>
          <p:cNvSpPr/>
          <p:nvPr/>
        </p:nvSpPr>
        <p:spPr>
          <a:xfrm flipH="1">
            <a:off x="0" y="0"/>
            <a:ext cx="18523324" cy="12341165"/>
          </a:xfrm>
          <a:custGeom>
            <a:rect b="b" l="l" r="r" t="t"/>
            <a:pathLst>
              <a:path extrusionOk="0" h="12341165" w="18523324">
                <a:moveTo>
                  <a:pt x="18523324" y="0"/>
                </a:moveTo>
                <a:lnTo>
                  <a:pt x="0" y="0"/>
                </a:lnTo>
                <a:lnTo>
                  <a:pt x="0" y="12341165"/>
                </a:lnTo>
                <a:lnTo>
                  <a:pt x="18523324" y="12341165"/>
                </a:lnTo>
                <a:lnTo>
                  <a:pt x="18523324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11"/>
          <p:cNvSpPr txBox="1"/>
          <p:nvPr/>
        </p:nvSpPr>
        <p:spPr>
          <a:xfrm>
            <a:off x="4408560" y="973497"/>
            <a:ext cx="947088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4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Delimitación</a:t>
            </a:r>
            <a:endParaRPr/>
          </a:p>
        </p:txBody>
      </p:sp>
      <p:grpSp>
        <p:nvGrpSpPr>
          <p:cNvPr id="325" name="Google Shape;325;p11"/>
          <p:cNvGrpSpPr/>
          <p:nvPr/>
        </p:nvGrpSpPr>
        <p:grpSpPr>
          <a:xfrm>
            <a:off x="1566465" y="2484112"/>
            <a:ext cx="15155069" cy="8066609"/>
            <a:chOff x="0" y="-19050"/>
            <a:chExt cx="3991459" cy="2124539"/>
          </a:xfrm>
        </p:grpSpPr>
        <p:sp>
          <p:nvSpPr>
            <p:cNvPr id="326" name="Google Shape;326;p11"/>
            <p:cNvSpPr/>
            <p:nvPr/>
          </p:nvSpPr>
          <p:spPr>
            <a:xfrm>
              <a:off x="0" y="0"/>
              <a:ext cx="3991459" cy="2105489"/>
            </a:xfrm>
            <a:custGeom>
              <a:rect b="b" l="l" r="r" t="t"/>
              <a:pathLst>
                <a:path extrusionOk="0" h="2105489" w="3991459">
                  <a:moveTo>
                    <a:pt x="15836" y="0"/>
                  </a:moveTo>
                  <a:lnTo>
                    <a:pt x="3975622" y="0"/>
                  </a:lnTo>
                  <a:cubicBezTo>
                    <a:pt x="3979823" y="0"/>
                    <a:pt x="3983851" y="1668"/>
                    <a:pt x="3986820" y="4638"/>
                  </a:cubicBezTo>
                  <a:cubicBezTo>
                    <a:pt x="3989790" y="7608"/>
                    <a:pt x="3991459" y="11636"/>
                    <a:pt x="3991459" y="15836"/>
                  </a:cubicBezTo>
                  <a:lnTo>
                    <a:pt x="3991459" y="2089653"/>
                  </a:lnTo>
                  <a:cubicBezTo>
                    <a:pt x="3991459" y="2098399"/>
                    <a:pt x="3984368" y="2105489"/>
                    <a:pt x="3975622" y="2105489"/>
                  </a:cubicBezTo>
                  <a:lnTo>
                    <a:pt x="15836" y="2105489"/>
                  </a:lnTo>
                  <a:cubicBezTo>
                    <a:pt x="7090" y="2105489"/>
                    <a:pt x="0" y="2098399"/>
                    <a:pt x="0" y="2089653"/>
                  </a:cubicBezTo>
                  <a:lnTo>
                    <a:pt x="0" y="15836"/>
                  </a:lnTo>
                  <a:cubicBezTo>
                    <a:pt x="0" y="7090"/>
                    <a:pt x="7090" y="0"/>
                    <a:pt x="15836" y="0"/>
                  </a:cubicBez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 txBox="1"/>
            <p:nvPr/>
          </p:nvSpPr>
          <p:spPr>
            <a:xfrm>
              <a:off x="0" y="-19050"/>
              <a:ext cx="3991459" cy="2124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11"/>
          <p:cNvSpPr txBox="1"/>
          <p:nvPr/>
        </p:nvSpPr>
        <p:spPr>
          <a:xfrm>
            <a:off x="2145150" y="2951616"/>
            <a:ext cx="13824600" cy="86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¿Qué módulos requiere?:</a:t>
            </a: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Los módulos requeridos para realizar el sistema de información son: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Módulo de Inventario: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Registrar entradas y salidas en tiempo real.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Gestionar devoluciones y ajustes de stock.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Enviar alertas automáticas cuando el inventario esté por debajo del mínimo.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Módulo de Productos: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Crear, editar y consultar productos.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Gestionar información como nombres, categorías, precios y disponibilidad.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Soportar devoluciones y solicitudes específicas de productos.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34" name="Google Shape;334;p12"/>
          <p:cNvSpPr txBox="1"/>
          <p:nvPr/>
        </p:nvSpPr>
        <p:spPr>
          <a:xfrm>
            <a:off x="4408560" y="973497"/>
            <a:ext cx="947088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4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Delimitación</a:t>
            </a:r>
            <a:endParaRPr/>
          </a:p>
        </p:txBody>
      </p:sp>
      <p:grpSp>
        <p:nvGrpSpPr>
          <p:cNvPr id="335" name="Google Shape;335;p12"/>
          <p:cNvGrpSpPr/>
          <p:nvPr/>
        </p:nvGrpSpPr>
        <p:grpSpPr>
          <a:xfrm>
            <a:off x="1566465" y="2484112"/>
            <a:ext cx="15155069" cy="8066609"/>
            <a:chOff x="0" y="-19050"/>
            <a:chExt cx="3991459" cy="2124539"/>
          </a:xfrm>
        </p:grpSpPr>
        <p:sp>
          <p:nvSpPr>
            <p:cNvPr id="336" name="Google Shape;336;p12"/>
            <p:cNvSpPr/>
            <p:nvPr/>
          </p:nvSpPr>
          <p:spPr>
            <a:xfrm>
              <a:off x="0" y="0"/>
              <a:ext cx="3991459" cy="2105489"/>
            </a:xfrm>
            <a:custGeom>
              <a:rect b="b" l="l" r="r" t="t"/>
              <a:pathLst>
                <a:path extrusionOk="0" h="2105489" w="3991459">
                  <a:moveTo>
                    <a:pt x="15836" y="0"/>
                  </a:moveTo>
                  <a:lnTo>
                    <a:pt x="3975622" y="0"/>
                  </a:lnTo>
                  <a:cubicBezTo>
                    <a:pt x="3979823" y="0"/>
                    <a:pt x="3983851" y="1668"/>
                    <a:pt x="3986820" y="4638"/>
                  </a:cubicBezTo>
                  <a:cubicBezTo>
                    <a:pt x="3989790" y="7608"/>
                    <a:pt x="3991459" y="11636"/>
                    <a:pt x="3991459" y="15836"/>
                  </a:cubicBezTo>
                  <a:lnTo>
                    <a:pt x="3991459" y="2089653"/>
                  </a:lnTo>
                  <a:cubicBezTo>
                    <a:pt x="3991459" y="2098399"/>
                    <a:pt x="3984368" y="2105489"/>
                    <a:pt x="3975622" y="2105489"/>
                  </a:cubicBezTo>
                  <a:lnTo>
                    <a:pt x="15836" y="2105489"/>
                  </a:lnTo>
                  <a:cubicBezTo>
                    <a:pt x="7090" y="2105489"/>
                    <a:pt x="0" y="2098399"/>
                    <a:pt x="0" y="2089653"/>
                  </a:cubicBezTo>
                  <a:lnTo>
                    <a:pt x="0" y="15836"/>
                  </a:lnTo>
                  <a:cubicBezTo>
                    <a:pt x="0" y="7090"/>
                    <a:pt x="7090" y="0"/>
                    <a:pt x="15836" y="0"/>
                  </a:cubicBez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2"/>
            <p:cNvSpPr txBox="1"/>
            <p:nvPr/>
          </p:nvSpPr>
          <p:spPr>
            <a:xfrm>
              <a:off x="0" y="-19050"/>
              <a:ext cx="3991459" cy="2124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12"/>
          <p:cNvSpPr txBox="1"/>
          <p:nvPr/>
        </p:nvSpPr>
        <p:spPr>
          <a:xfrm>
            <a:off x="1985260" y="2635627"/>
            <a:ext cx="14317500" cy="7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Módulo de Pedidos: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Crear y gestionar pedidos, con seguimiento del estado (pendiente, en proceso, entregado).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Registrar confirmaciones automáticas o manuales.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Permitir agendar entregas y reprogramar pedidos.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Registrar devoluciones y solicitudes de devolución.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Módulo de Gestión de Devoluciones y Atención al Cliente: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Registrar quejas, devoluciones y reclamaciones.</a:t>
            </a:r>
            <a:endParaRPr/>
          </a:p>
          <a:p>
            <a:pPr indent="-392379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Generar comprobantes o tickets para devoluciones.</a:t>
            </a:r>
            <a:endParaRPr/>
          </a:p>
          <a:p>
            <a:pPr indent="-392380" lvl="2" marL="117714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⚬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Llevar un historial de reclamaciones y procesos asociados.</a:t>
            </a:r>
            <a:endParaRPr b="0" i="0" sz="2726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 implementación será realizada por el equipo RACE, sin ayuda de otras personas o empresas. Solo se enfocará en atender a los clientes de Gurama en Bogotá, sin considerar otros lugares o formas de venta en línea.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1089114" y="2618453"/>
            <a:ext cx="6138237" cy="3476615"/>
          </a:xfrm>
          <a:custGeom>
            <a:rect b="b" l="l" r="r" t="t"/>
            <a:pathLst>
              <a:path extrusionOk="0" h="3476615" w="6138237">
                <a:moveTo>
                  <a:pt x="0" y="0"/>
                </a:moveTo>
                <a:lnTo>
                  <a:pt x="6138238" y="0"/>
                </a:lnTo>
                <a:lnTo>
                  <a:pt x="6138238" y="3476615"/>
                </a:lnTo>
                <a:lnTo>
                  <a:pt x="0" y="3476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13"/>
          <p:cNvSpPr/>
          <p:nvPr/>
        </p:nvSpPr>
        <p:spPr>
          <a:xfrm>
            <a:off x="10530116" y="2694653"/>
            <a:ext cx="6363352" cy="4640385"/>
          </a:xfrm>
          <a:custGeom>
            <a:rect b="b" l="l" r="r" t="t"/>
            <a:pathLst>
              <a:path extrusionOk="0" h="4640385" w="6363352">
                <a:moveTo>
                  <a:pt x="0" y="0"/>
                </a:moveTo>
                <a:lnTo>
                  <a:pt x="6363352" y="0"/>
                </a:lnTo>
                <a:lnTo>
                  <a:pt x="6363352" y="4640384"/>
                </a:lnTo>
                <a:lnTo>
                  <a:pt x="0" y="4640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13"/>
          <p:cNvSpPr/>
          <p:nvPr/>
        </p:nvSpPr>
        <p:spPr>
          <a:xfrm>
            <a:off x="3986791" y="6323668"/>
            <a:ext cx="6481122" cy="3755110"/>
          </a:xfrm>
          <a:custGeom>
            <a:rect b="b" l="l" r="r" t="t"/>
            <a:pathLst>
              <a:path extrusionOk="0" h="3755110" w="6481122">
                <a:moveTo>
                  <a:pt x="0" y="0"/>
                </a:moveTo>
                <a:lnTo>
                  <a:pt x="6481122" y="0"/>
                </a:lnTo>
                <a:lnTo>
                  <a:pt x="6481122" y="3755109"/>
                </a:lnTo>
                <a:lnTo>
                  <a:pt x="0" y="3755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13"/>
          <p:cNvSpPr txBox="1"/>
          <p:nvPr/>
        </p:nvSpPr>
        <p:spPr>
          <a:xfrm>
            <a:off x="3700215" y="436385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  <p:sp>
        <p:nvSpPr>
          <p:cNvPr id="347" name="Google Shape;347;p13"/>
          <p:cNvSpPr txBox="1"/>
          <p:nvPr/>
        </p:nvSpPr>
        <p:spPr>
          <a:xfrm>
            <a:off x="6540501" y="1050922"/>
            <a:ext cx="5206998" cy="497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Encuesta para propietarios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"/>
          <p:cNvSpPr/>
          <p:nvPr/>
        </p:nvSpPr>
        <p:spPr>
          <a:xfrm>
            <a:off x="300593" y="1547983"/>
            <a:ext cx="6339269" cy="5846690"/>
          </a:xfrm>
          <a:custGeom>
            <a:rect b="b" l="l" r="r" t="t"/>
            <a:pathLst>
              <a:path extrusionOk="0" h="5846690" w="6339269">
                <a:moveTo>
                  <a:pt x="0" y="0"/>
                </a:moveTo>
                <a:lnTo>
                  <a:pt x="6339269" y="0"/>
                </a:lnTo>
                <a:lnTo>
                  <a:pt x="6339269" y="5846690"/>
                </a:lnTo>
                <a:lnTo>
                  <a:pt x="0" y="5846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14"/>
          <p:cNvSpPr/>
          <p:nvPr/>
        </p:nvSpPr>
        <p:spPr>
          <a:xfrm>
            <a:off x="10290061" y="1318385"/>
            <a:ext cx="7626225" cy="4134082"/>
          </a:xfrm>
          <a:custGeom>
            <a:rect b="b" l="l" r="r" t="t"/>
            <a:pathLst>
              <a:path extrusionOk="0" h="4134082" w="7626225">
                <a:moveTo>
                  <a:pt x="0" y="0"/>
                </a:moveTo>
                <a:lnTo>
                  <a:pt x="7626225" y="0"/>
                </a:lnTo>
                <a:lnTo>
                  <a:pt x="7626225" y="4134082"/>
                </a:lnTo>
                <a:lnTo>
                  <a:pt x="0" y="4134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14"/>
          <p:cNvSpPr/>
          <p:nvPr/>
        </p:nvSpPr>
        <p:spPr>
          <a:xfrm>
            <a:off x="5406087" y="5143500"/>
            <a:ext cx="6495822" cy="4850069"/>
          </a:xfrm>
          <a:custGeom>
            <a:rect b="b" l="l" r="r" t="t"/>
            <a:pathLst>
              <a:path extrusionOk="0" h="4850069" w="6495822">
                <a:moveTo>
                  <a:pt x="0" y="0"/>
                </a:moveTo>
                <a:lnTo>
                  <a:pt x="6495823" y="0"/>
                </a:lnTo>
                <a:lnTo>
                  <a:pt x="6495823" y="4850069"/>
                </a:lnTo>
                <a:lnTo>
                  <a:pt x="0" y="4850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14"/>
          <p:cNvSpPr txBox="1"/>
          <p:nvPr/>
        </p:nvSpPr>
        <p:spPr>
          <a:xfrm>
            <a:off x="3700215" y="436385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5"/>
          <p:cNvSpPr/>
          <p:nvPr/>
        </p:nvSpPr>
        <p:spPr>
          <a:xfrm>
            <a:off x="587431" y="2106987"/>
            <a:ext cx="7969536" cy="5529882"/>
          </a:xfrm>
          <a:custGeom>
            <a:rect b="b" l="l" r="r" t="t"/>
            <a:pathLst>
              <a:path extrusionOk="0" h="5529882" w="7969536">
                <a:moveTo>
                  <a:pt x="0" y="0"/>
                </a:moveTo>
                <a:lnTo>
                  <a:pt x="7969536" y="0"/>
                </a:lnTo>
                <a:lnTo>
                  <a:pt x="7969536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15"/>
          <p:cNvSpPr/>
          <p:nvPr/>
        </p:nvSpPr>
        <p:spPr>
          <a:xfrm>
            <a:off x="8800818" y="2106987"/>
            <a:ext cx="9184366" cy="5378094"/>
          </a:xfrm>
          <a:custGeom>
            <a:rect b="b" l="l" r="r" t="t"/>
            <a:pathLst>
              <a:path extrusionOk="0" h="5378094" w="9184366">
                <a:moveTo>
                  <a:pt x="0" y="0"/>
                </a:moveTo>
                <a:lnTo>
                  <a:pt x="9184366" y="0"/>
                </a:lnTo>
                <a:lnTo>
                  <a:pt x="9184366" y="5378094"/>
                </a:lnTo>
                <a:lnTo>
                  <a:pt x="0" y="5378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15"/>
          <p:cNvSpPr txBox="1"/>
          <p:nvPr/>
        </p:nvSpPr>
        <p:spPr>
          <a:xfrm>
            <a:off x="3700215" y="436385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  <p:sp>
        <p:nvSpPr>
          <p:cNvPr id="363" name="Google Shape;363;p15"/>
          <p:cNvSpPr txBox="1"/>
          <p:nvPr/>
        </p:nvSpPr>
        <p:spPr>
          <a:xfrm>
            <a:off x="9976950" y="8411362"/>
            <a:ext cx="6167289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sng" cap="none" strike="noStrike">
                <a:solidFill>
                  <a:srgbClr val="113437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Cuestionario para propietarios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"/>
          <p:cNvSpPr/>
          <p:nvPr/>
        </p:nvSpPr>
        <p:spPr>
          <a:xfrm>
            <a:off x="1182039" y="2794432"/>
            <a:ext cx="7961961" cy="5183666"/>
          </a:xfrm>
          <a:custGeom>
            <a:rect b="b" l="l" r="r" t="t"/>
            <a:pathLst>
              <a:path extrusionOk="0" h="5183666" w="7961961">
                <a:moveTo>
                  <a:pt x="0" y="0"/>
                </a:moveTo>
                <a:lnTo>
                  <a:pt x="7961961" y="0"/>
                </a:lnTo>
                <a:lnTo>
                  <a:pt x="7961961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16"/>
          <p:cNvSpPr/>
          <p:nvPr/>
        </p:nvSpPr>
        <p:spPr>
          <a:xfrm>
            <a:off x="9720567" y="1894529"/>
            <a:ext cx="7538733" cy="7435226"/>
          </a:xfrm>
          <a:custGeom>
            <a:rect b="b" l="l" r="r" t="t"/>
            <a:pathLst>
              <a:path extrusionOk="0" h="7435226" w="7538733">
                <a:moveTo>
                  <a:pt x="0" y="0"/>
                </a:moveTo>
                <a:lnTo>
                  <a:pt x="7538733" y="0"/>
                </a:lnTo>
                <a:lnTo>
                  <a:pt x="7538733" y="7435226"/>
                </a:lnTo>
                <a:lnTo>
                  <a:pt x="0" y="7435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6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  <p:sp>
        <p:nvSpPr>
          <p:cNvPr id="371" name="Google Shape;371;p16"/>
          <p:cNvSpPr txBox="1"/>
          <p:nvPr/>
        </p:nvSpPr>
        <p:spPr>
          <a:xfrm>
            <a:off x="5613203" y="829296"/>
            <a:ext cx="7061594" cy="497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Encuesta para clientes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"/>
          <p:cNvSpPr/>
          <p:nvPr/>
        </p:nvSpPr>
        <p:spPr>
          <a:xfrm>
            <a:off x="1028700" y="1232839"/>
            <a:ext cx="7347027" cy="8718246"/>
          </a:xfrm>
          <a:custGeom>
            <a:rect b="b" l="l" r="r" t="t"/>
            <a:pathLst>
              <a:path extrusionOk="0" h="8718246" w="7347027">
                <a:moveTo>
                  <a:pt x="0" y="0"/>
                </a:moveTo>
                <a:lnTo>
                  <a:pt x="7347027" y="0"/>
                </a:lnTo>
                <a:lnTo>
                  <a:pt x="7347027" y="8718246"/>
                </a:lnTo>
                <a:lnTo>
                  <a:pt x="0" y="8718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17"/>
          <p:cNvSpPr/>
          <p:nvPr/>
        </p:nvSpPr>
        <p:spPr>
          <a:xfrm>
            <a:off x="9378709" y="1028700"/>
            <a:ext cx="7505103" cy="8831509"/>
          </a:xfrm>
          <a:custGeom>
            <a:rect b="b" l="l" r="r" t="t"/>
            <a:pathLst>
              <a:path extrusionOk="0" h="8831509" w="7505103">
                <a:moveTo>
                  <a:pt x="0" y="0"/>
                </a:moveTo>
                <a:lnTo>
                  <a:pt x="7505103" y="0"/>
                </a:lnTo>
                <a:lnTo>
                  <a:pt x="7505103" y="8831509"/>
                </a:lnTo>
                <a:lnTo>
                  <a:pt x="0" y="883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17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"/>
          <p:cNvSpPr/>
          <p:nvPr/>
        </p:nvSpPr>
        <p:spPr>
          <a:xfrm>
            <a:off x="1028700" y="1814865"/>
            <a:ext cx="8431282" cy="7182915"/>
          </a:xfrm>
          <a:custGeom>
            <a:rect b="b" l="l" r="r" t="t"/>
            <a:pathLst>
              <a:path extrusionOk="0" h="7182915" w="8431282">
                <a:moveTo>
                  <a:pt x="0" y="0"/>
                </a:moveTo>
                <a:lnTo>
                  <a:pt x="8431282" y="0"/>
                </a:lnTo>
                <a:lnTo>
                  <a:pt x="8431282" y="7182914"/>
                </a:lnTo>
                <a:lnTo>
                  <a:pt x="0" y="7182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18"/>
          <p:cNvSpPr/>
          <p:nvPr/>
        </p:nvSpPr>
        <p:spPr>
          <a:xfrm>
            <a:off x="9725234" y="1814865"/>
            <a:ext cx="8241449" cy="7182915"/>
          </a:xfrm>
          <a:custGeom>
            <a:rect b="b" l="l" r="r" t="t"/>
            <a:pathLst>
              <a:path extrusionOk="0" h="7182915" w="8241449">
                <a:moveTo>
                  <a:pt x="0" y="0"/>
                </a:moveTo>
                <a:lnTo>
                  <a:pt x="8241450" y="0"/>
                </a:lnTo>
                <a:lnTo>
                  <a:pt x="8241450" y="7182914"/>
                </a:lnTo>
                <a:lnTo>
                  <a:pt x="0" y="7182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18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  <p:sp>
        <p:nvSpPr>
          <p:cNvPr id="386" name="Google Shape;386;p18"/>
          <p:cNvSpPr txBox="1"/>
          <p:nvPr/>
        </p:nvSpPr>
        <p:spPr>
          <a:xfrm>
            <a:off x="10792945" y="9144000"/>
            <a:ext cx="6754267" cy="807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9" u="sng" cap="none" strike="noStrike">
                <a:solidFill>
                  <a:srgbClr val="113437"/>
                </a:solidFill>
                <a:latin typeface="Arimo"/>
                <a:ea typeface="Arimo"/>
                <a:cs typeface="Arimo"/>
                <a:sym typeface="Arim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Cuestionario para clientes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19"/>
          <p:cNvGrpSpPr/>
          <p:nvPr/>
        </p:nvGrpSpPr>
        <p:grpSpPr>
          <a:xfrm>
            <a:off x="573515" y="1389092"/>
            <a:ext cx="8209168" cy="4276644"/>
            <a:chOff x="0" y="0"/>
            <a:chExt cx="10945557" cy="5702192"/>
          </a:xfrm>
        </p:grpSpPr>
        <p:sp>
          <p:nvSpPr>
            <p:cNvPr id="392" name="Google Shape;392;p19"/>
            <p:cNvSpPr/>
            <p:nvPr/>
          </p:nvSpPr>
          <p:spPr>
            <a:xfrm>
              <a:off x="0" y="0"/>
              <a:ext cx="6746515" cy="5702192"/>
            </a:xfrm>
            <a:custGeom>
              <a:rect b="b" l="l" r="r" t="t"/>
              <a:pathLst>
                <a:path extrusionOk="0" h="5702192" w="6746515">
                  <a:moveTo>
                    <a:pt x="0" y="0"/>
                  </a:moveTo>
                  <a:lnTo>
                    <a:pt x="6746515" y="0"/>
                  </a:lnTo>
                  <a:lnTo>
                    <a:pt x="6746515" y="5702192"/>
                  </a:lnTo>
                  <a:lnTo>
                    <a:pt x="0" y="57021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7548" l="-5229" r="-110506" t="0"/>
              </a:stretch>
            </a:blipFill>
            <a:ln>
              <a:noFill/>
            </a:ln>
          </p:spPr>
        </p:sp>
        <p:sp>
          <p:nvSpPr>
            <p:cNvPr id="393" name="Google Shape;393;p19"/>
            <p:cNvSpPr/>
            <p:nvPr/>
          </p:nvSpPr>
          <p:spPr>
            <a:xfrm>
              <a:off x="6746515" y="0"/>
              <a:ext cx="4199042" cy="5702192"/>
            </a:xfrm>
            <a:custGeom>
              <a:rect b="b" l="l" r="r" t="t"/>
              <a:pathLst>
                <a:path extrusionOk="0" h="5702192" w="4199042">
                  <a:moveTo>
                    <a:pt x="0" y="0"/>
                  </a:moveTo>
                  <a:lnTo>
                    <a:pt x="4199042" y="0"/>
                  </a:lnTo>
                  <a:lnTo>
                    <a:pt x="4199042" y="5702192"/>
                  </a:lnTo>
                  <a:lnTo>
                    <a:pt x="0" y="57021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7548" l="-213022" r="-33586" t="0"/>
              </a:stretch>
            </a:blipFill>
            <a:ln>
              <a:noFill/>
            </a:ln>
          </p:spPr>
        </p:sp>
      </p:grpSp>
      <p:grpSp>
        <p:nvGrpSpPr>
          <p:cNvPr id="394" name="Google Shape;394;p19"/>
          <p:cNvGrpSpPr/>
          <p:nvPr/>
        </p:nvGrpSpPr>
        <p:grpSpPr>
          <a:xfrm>
            <a:off x="9144000" y="1389092"/>
            <a:ext cx="8680619" cy="4276644"/>
            <a:chOff x="0" y="0"/>
            <a:chExt cx="11574159" cy="5702192"/>
          </a:xfrm>
        </p:grpSpPr>
        <p:sp>
          <p:nvSpPr>
            <p:cNvPr id="395" name="Google Shape;395;p19"/>
            <p:cNvSpPr/>
            <p:nvPr/>
          </p:nvSpPr>
          <p:spPr>
            <a:xfrm>
              <a:off x="0" y="0"/>
              <a:ext cx="11574159" cy="5702192"/>
            </a:xfrm>
            <a:custGeom>
              <a:rect b="b" l="l" r="r" t="t"/>
              <a:pathLst>
                <a:path extrusionOk="0" h="5702192" w="11574159">
                  <a:moveTo>
                    <a:pt x="0" y="0"/>
                  </a:moveTo>
                  <a:lnTo>
                    <a:pt x="11574159" y="0"/>
                  </a:lnTo>
                  <a:lnTo>
                    <a:pt x="11574159" y="5702192"/>
                  </a:lnTo>
                  <a:lnTo>
                    <a:pt x="0" y="57021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763" l="-2364" r="-21301" t="0"/>
              </a:stretch>
            </a:blipFill>
            <a:ln>
              <a:noFill/>
            </a:ln>
          </p:spPr>
        </p:sp>
        <p:sp>
          <p:nvSpPr>
            <p:cNvPr id="396" name="Google Shape;396;p19"/>
            <p:cNvSpPr/>
            <p:nvPr/>
          </p:nvSpPr>
          <p:spPr>
            <a:xfrm>
              <a:off x="7321211" y="1867963"/>
              <a:ext cx="2780301" cy="3834229"/>
            </a:xfrm>
            <a:custGeom>
              <a:rect b="b" l="l" r="r" t="t"/>
              <a:pathLst>
                <a:path extrusionOk="0" h="3834229" w="2780301">
                  <a:moveTo>
                    <a:pt x="0" y="0"/>
                  </a:moveTo>
                  <a:lnTo>
                    <a:pt x="2780301" y="0"/>
                  </a:lnTo>
                  <a:lnTo>
                    <a:pt x="2780301" y="3834229"/>
                  </a:lnTo>
                  <a:lnTo>
                    <a:pt x="0" y="38342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4425" l="-313296" r="-101477" t="-22861"/>
              </a:stretch>
            </a:blipFill>
            <a:ln>
              <a:noFill/>
            </a:ln>
          </p:spPr>
        </p:sp>
      </p:grpSp>
      <p:sp>
        <p:nvSpPr>
          <p:cNvPr id="397" name="Google Shape;397;p19"/>
          <p:cNvSpPr/>
          <p:nvPr/>
        </p:nvSpPr>
        <p:spPr>
          <a:xfrm>
            <a:off x="133703" y="5974872"/>
            <a:ext cx="9088792" cy="4003490"/>
          </a:xfrm>
          <a:custGeom>
            <a:rect b="b" l="l" r="r" t="t"/>
            <a:pathLst>
              <a:path extrusionOk="0" h="4003490" w="9088792">
                <a:moveTo>
                  <a:pt x="0" y="0"/>
                </a:moveTo>
                <a:lnTo>
                  <a:pt x="9088792" y="0"/>
                </a:lnTo>
                <a:lnTo>
                  <a:pt x="9088792" y="4003490"/>
                </a:lnTo>
                <a:lnTo>
                  <a:pt x="0" y="4003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831" l="-2431" r="-3121" t="0"/>
            </a:stretch>
          </a:blipFill>
          <a:ln>
            <a:noFill/>
          </a:ln>
        </p:spPr>
      </p:sp>
      <p:sp>
        <p:nvSpPr>
          <p:cNvPr id="398" name="Google Shape;398;p19"/>
          <p:cNvSpPr/>
          <p:nvPr/>
        </p:nvSpPr>
        <p:spPr>
          <a:xfrm>
            <a:off x="9442560" y="5974872"/>
            <a:ext cx="8602124" cy="3917576"/>
          </a:xfrm>
          <a:custGeom>
            <a:rect b="b" l="l" r="r" t="t"/>
            <a:pathLst>
              <a:path extrusionOk="0" h="3917576" w="8602124">
                <a:moveTo>
                  <a:pt x="0" y="0"/>
                </a:moveTo>
                <a:lnTo>
                  <a:pt x="8602124" y="0"/>
                </a:lnTo>
                <a:lnTo>
                  <a:pt x="8602124" y="3917575"/>
                </a:lnTo>
                <a:lnTo>
                  <a:pt x="0" y="3917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275" l="-3037" r="-16848" t="-3637"/>
            </a:stretch>
          </a:blipFill>
          <a:ln>
            <a:noFill/>
          </a:ln>
        </p:spPr>
      </p:sp>
      <p:sp>
        <p:nvSpPr>
          <p:cNvPr id="399" name="Google Shape;399;p19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Datos obtenidos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0" y="0"/>
            <a:ext cx="18288000" cy="3330904"/>
          </a:xfrm>
          <a:custGeom>
            <a:rect b="b" l="l" r="r" t="t"/>
            <a:pathLst>
              <a:path extrusionOk="0" h="3330904" w="18288000">
                <a:moveTo>
                  <a:pt x="0" y="0"/>
                </a:moveTo>
                <a:lnTo>
                  <a:pt x="18288000" y="0"/>
                </a:lnTo>
                <a:lnTo>
                  <a:pt x="18288000" y="3330904"/>
                </a:lnTo>
                <a:lnTo>
                  <a:pt x="0" y="3330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5791" l="0" r="0" t="0"/>
            </a:stretch>
          </a:blipFill>
          <a:ln>
            <a:noFill/>
          </a:ln>
        </p:spPr>
      </p:sp>
      <p:sp>
        <p:nvSpPr>
          <p:cNvPr id="105" name="Google Shape;105;p2"/>
          <p:cNvSpPr txBox="1"/>
          <p:nvPr/>
        </p:nvSpPr>
        <p:spPr>
          <a:xfrm>
            <a:off x="5006878" y="1337660"/>
            <a:ext cx="8274244" cy="157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CONTENIDO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028700" y="5568001"/>
            <a:ext cx="2877444" cy="685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Planteamiento problema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1625942" y="4096198"/>
            <a:ext cx="1682960" cy="1572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1041448" y="5568764"/>
            <a:ext cx="2877444" cy="685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Pregunta problema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4966411" y="4096198"/>
            <a:ext cx="1682960" cy="1572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4375861" y="5568001"/>
            <a:ext cx="2877444" cy="685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Objetivos generales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8310579" y="4096198"/>
            <a:ext cx="1682960" cy="1572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7706804" y="5568001"/>
            <a:ext cx="2877444" cy="685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Objetivos específicos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11651048" y="4096198"/>
            <a:ext cx="1682960" cy="1572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028700" y="8492557"/>
            <a:ext cx="2877444" cy="342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Alcance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625942" y="7020754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4371019" y="8492557"/>
            <a:ext cx="2877444" cy="342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Delimitación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4968261" y="7020754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7715187" y="8492557"/>
            <a:ext cx="2877444" cy="1028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8312429" y="7020754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11055656" y="8492557"/>
            <a:ext cx="2877444" cy="685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BPMN de la situación actual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11652898" y="7020754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14399825" y="5568001"/>
            <a:ext cx="2877444" cy="342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Justificación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14997067" y="4096198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14698446" y="8492557"/>
            <a:ext cx="2280202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Requisitos Funcionales - no funcionales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14998917" y="7020754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"/>
          <p:cNvSpPr/>
          <p:nvPr/>
        </p:nvSpPr>
        <p:spPr>
          <a:xfrm>
            <a:off x="8783785" y="1265183"/>
            <a:ext cx="9104373" cy="4114800"/>
          </a:xfrm>
          <a:custGeom>
            <a:rect b="b" l="l" r="r" t="t"/>
            <a:pathLst>
              <a:path extrusionOk="0" h="4114800" w="9104373">
                <a:moveTo>
                  <a:pt x="0" y="0"/>
                </a:moveTo>
                <a:lnTo>
                  <a:pt x="9104374" y="0"/>
                </a:lnTo>
                <a:lnTo>
                  <a:pt x="91043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765" l="-2485" r="-17401" t="0"/>
            </a:stretch>
          </a:blipFill>
          <a:ln>
            <a:noFill/>
          </a:ln>
        </p:spPr>
      </p:sp>
      <p:grpSp>
        <p:nvGrpSpPr>
          <p:cNvPr id="405" name="Google Shape;405;p20"/>
          <p:cNvGrpSpPr/>
          <p:nvPr/>
        </p:nvGrpSpPr>
        <p:grpSpPr>
          <a:xfrm>
            <a:off x="399841" y="1265183"/>
            <a:ext cx="8111477" cy="4114800"/>
            <a:chOff x="0" y="0"/>
            <a:chExt cx="10815302" cy="5486400"/>
          </a:xfrm>
        </p:grpSpPr>
        <p:sp>
          <p:nvSpPr>
            <p:cNvPr id="406" name="Google Shape;406;p20"/>
            <p:cNvSpPr/>
            <p:nvPr/>
          </p:nvSpPr>
          <p:spPr>
            <a:xfrm>
              <a:off x="0" y="0"/>
              <a:ext cx="8225933" cy="5486400"/>
            </a:xfrm>
            <a:custGeom>
              <a:rect b="b" l="l" r="r" t="t"/>
              <a:pathLst>
                <a:path extrusionOk="0" h="5486400" w="8225933">
                  <a:moveTo>
                    <a:pt x="0" y="0"/>
                  </a:moveTo>
                  <a:lnTo>
                    <a:pt x="8225933" y="0"/>
                  </a:lnTo>
                  <a:lnTo>
                    <a:pt x="822593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650" l="-2387" r="-68019" t="0"/>
              </a:stretch>
            </a:blipFill>
            <a:ln>
              <a:noFill/>
            </a:ln>
          </p:spPr>
        </p:sp>
        <p:sp>
          <p:nvSpPr>
            <p:cNvPr id="407" name="Google Shape;407;p20"/>
            <p:cNvSpPr/>
            <p:nvPr/>
          </p:nvSpPr>
          <p:spPr>
            <a:xfrm>
              <a:off x="8225933" y="0"/>
              <a:ext cx="2589369" cy="5486400"/>
            </a:xfrm>
            <a:custGeom>
              <a:rect b="b" l="l" r="r" t="t"/>
              <a:pathLst>
                <a:path extrusionOk="0" h="5486400" w="2589369">
                  <a:moveTo>
                    <a:pt x="0" y="0"/>
                  </a:moveTo>
                  <a:lnTo>
                    <a:pt x="2589368" y="0"/>
                  </a:lnTo>
                  <a:lnTo>
                    <a:pt x="25893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650" l="-329183" r="-112147" t="0"/>
              </a:stretch>
            </a:blipFill>
            <a:ln>
              <a:noFill/>
            </a:ln>
          </p:spPr>
        </p:sp>
      </p:grpSp>
      <p:sp>
        <p:nvSpPr>
          <p:cNvPr id="408" name="Google Shape;408;p20"/>
          <p:cNvSpPr/>
          <p:nvPr/>
        </p:nvSpPr>
        <p:spPr>
          <a:xfrm>
            <a:off x="3378" y="5760983"/>
            <a:ext cx="9277980" cy="3877962"/>
          </a:xfrm>
          <a:custGeom>
            <a:rect b="b" l="l" r="r" t="t"/>
            <a:pathLst>
              <a:path extrusionOk="0" h="3877962" w="9277980">
                <a:moveTo>
                  <a:pt x="0" y="0"/>
                </a:moveTo>
                <a:lnTo>
                  <a:pt x="9277980" y="0"/>
                </a:lnTo>
                <a:lnTo>
                  <a:pt x="9277980" y="3877962"/>
                </a:lnTo>
                <a:lnTo>
                  <a:pt x="0" y="387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288" l="-2226" r="-5197" t="0"/>
            </a:stretch>
          </a:blipFill>
          <a:ln>
            <a:noFill/>
          </a:ln>
        </p:spPr>
      </p:sp>
      <p:sp>
        <p:nvSpPr>
          <p:cNvPr id="409" name="Google Shape;409;p20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Datos obtenidos </a:t>
            </a:r>
            <a:endParaRPr/>
          </a:p>
        </p:txBody>
      </p:sp>
      <p:grpSp>
        <p:nvGrpSpPr>
          <p:cNvPr id="410" name="Google Shape;410;p20"/>
          <p:cNvGrpSpPr/>
          <p:nvPr/>
        </p:nvGrpSpPr>
        <p:grpSpPr>
          <a:xfrm>
            <a:off x="9364894" y="5760983"/>
            <a:ext cx="8923106" cy="3753462"/>
            <a:chOff x="0" y="0"/>
            <a:chExt cx="11897475" cy="5004616"/>
          </a:xfrm>
        </p:grpSpPr>
        <p:sp>
          <p:nvSpPr>
            <p:cNvPr id="411" name="Google Shape;411;p20"/>
            <p:cNvSpPr/>
            <p:nvPr/>
          </p:nvSpPr>
          <p:spPr>
            <a:xfrm>
              <a:off x="7660346" y="0"/>
              <a:ext cx="4237129" cy="5004616"/>
            </a:xfrm>
            <a:custGeom>
              <a:rect b="b" l="l" r="r" t="t"/>
              <a:pathLst>
                <a:path extrusionOk="0" h="5004616" w="4237129">
                  <a:moveTo>
                    <a:pt x="0" y="0"/>
                  </a:moveTo>
                  <a:lnTo>
                    <a:pt x="4237129" y="0"/>
                  </a:lnTo>
                  <a:lnTo>
                    <a:pt x="4237129" y="5004616"/>
                  </a:lnTo>
                  <a:lnTo>
                    <a:pt x="0" y="50046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6021" l="-191223" r="-14064" t="-2886"/>
              </a:stretch>
            </a:blipFill>
            <a:ln>
              <a:noFill/>
            </a:ln>
          </p:spPr>
        </p:sp>
        <p:sp>
          <p:nvSpPr>
            <p:cNvPr id="412" name="Google Shape;412;p20"/>
            <p:cNvSpPr/>
            <p:nvPr/>
          </p:nvSpPr>
          <p:spPr>
            <a:xfrm>
              <a:off x="0" y="0"/>
              <a:ext cx="7660346" cy="5004616"/>
            </a:xfrm>
            <a:custGeom>
              <a:rect b="b" l="l" r="r" t="t"/>
              <a:pathLst>
                <a:path extrusionOk="0" h="5004616" w="7660346">
                  <a:moveTo>
                    <a:pt x="0" y="0"/>
                  </a:moveTo>
                  <a:lnTo>
                    <a:pt x="7660346" y="0"/>
                  </a:lnTo>
                  <a:lnTo>
                    <a:pt x="7660346" y="5004616"/>
                  </a:lnTo>
                  <a:lnTo>
                    <a:pt x="0" y="50046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8908" l="-3890" r="-64976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"/>
          <p:cNvSpPr/>
          <p:nvPr/>
        </p:nvSpPr>
        <p:spPr>
          <a:xfrm>
            <a:off x="295408" y="1636583"/>
            <a:ext cx="8728671" cy="3704939"/>
          </a:xfrm>
          <a:custGeom>
            <a:rect b="b" l="l" r="r" t="t"/>
            <a:pathLst>
              <a:path extrusionOk="0" h="3704939" w="8728671">
                <a:moveTo>
                  <a:pt x="0" y="0"/>
                </a:moveTo>
                <a:lnTo>
                  <a:pt x="8728671" y="0"/>
                </a:lnTo>
                <a:lnTo>
                  <a:pt x="8728671" y="3704939"/>
                </a:lnTo>
                <a:lnTo>
                  <a:pt x="0" y="370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197" l="-2584" r="-5404" t="0"/>
            </a:stretch>
          </a:blipFill>
          <a:ln>
            <a:noFill/>
          </a:ln>
        </p:spPr>
      </p:sp>
      <p:sp>
        <p:nvSpPr>
          <p:cNvPr id="418" name="Google Shape;418;p21"/>
          <p:cNvSpPr/>
          <p:nvPr/>
        </p:nvSpPr>
        <p:spPr>
          <a:xfrm>
            <a:off x="9219158" y="1566994"/>
            <a:ext cx="8773435" cy="3774528"/>
          </a:xfrm>
          <a:custGeom>
            <a:rect b="b" l="l" r="r" t="t"/>
            <a:pathLst>
              <a:path extrusionOk="0" h="3774528" w="8773435">
                <a:moveTo>
                  <a:pt x="0" y="0"/>
                </a:moveTo>
                <a:lnTo>
                  <a:pt x="8773434" y="0"/>
                </a:lnTo>
                <a:lnTo>
                  <a:pt x="8773434" y="3774528"/>
                </a:lnTo>
                <a:lnTo>
                  <a:pt x="0" y="377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625" l="-3409" r="-8523" t="0"/>
            </a:stretch>
          </a:blipFill>
          <a:ln>
            <a:noFill/>
          </a:ln>
        </p:spPr>
      </p:sp>
      <p:sp>
        <p:nvSpPr>
          <p:cNvPr id="419" name="Google Shape;419;p21"/>
          <p:cNvSpPr/>
          <p:nvPr/>
        </p:nvSpPr>
        <p:spPr>
          <a:xfrm>
            <a:off x="295408" y="5664168"/>
            <a:ext cx="8729214" cy="3823343"/>
          </a:xfrm>
          <a:custGeom>
            <a:rect b="b" l="l" r="r" t="t"/>
            <a:pathLst>
              <a:path extrusionOk="0" h="3823343" w="8729214">
                <a:moveTo>
                  <a:pt x="0" y="0"/>
                </a:moveTo>
                <a:lnTo>
                  <a:pt x="8729214" y="0"/>
                </a:lnTo>
                <a:lnTo>
                  <a:pt x="8729214" y="3823342"/>
                </a:lnTo>
                <a:lnTo>
                  <a:pt x="0" y="3823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007" l="-3451" r="-9864" t="0"/>
            </a:stretch>
          </a:blipFill>
          <a:ln>
            <a:noFill/>
          </a:ln>
        </p:spPr>
      </p:sp>
      <p:sp>
        <p:nvSpPr>
          <p:cNvPr id="420" name="Google Shape;420;p21"/>
          <p:cNvSpPr/>
          <p:nvPr/>
        </p:nvSpPr>
        <p:spPr>
          <a:xfrm>
            <a:off x="9205182" y="5664168"/>
            <a:ext cx="8802472" cy="3683218"/>
          </a:xfrm>
          <a:custGeom>
            <a:rect b="b" l="l" r="r" t="t"/>
            <a:pathLst>
              <a:path extrusionOk="0" h="3683218" w="8802472">
                <a:moveTo>
                  <a:pt x="0" y="0"/>
                </a:moveTo>
                <a:lnTo>
                  <a:pt x="8802472" y="0"/>
                </a:lnTo>
                <a:lnTo>
                  <a:pt x="8802472" y="3683217"/>
                </a:lnTo>
                <a:lnTo>
                  <a:pt x="0" y="3683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734" l="-2305" r="-3690" t="0"/>
            </a:stretch>
          </a:blipFill>
          <a:ln>
            <a:noFill/>
          </a:ln>
        </p:spPr>
      </p:sp>
      <p:sp>
        <p:nvSpPr>
          <p:cNvPr id="421" name="Google Shape;421;p21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Datos obtenidos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22"/>
          <p:cNvGrpSpPr/>
          <p:nvPr/>
        </p:nvGrpSpPr>
        <p:grpSpPr>
          <a:xfrm>
            <a:off x="539995" y="2644422"/>
            <a:ext cx="16550206" cy="6876327"/>
            <a:chOff x="0" y="-38100"/>
            <a:chExt cx="4358902" cy="1811049"/>
          </a:xfrm>
        </p:grpSpPr>
        <p:sp>
          <p:nvSpPr>
            <p:cNvPr id="427" name="Google Shape;427;p22"/>
            <p:cNvSpPr/>
            <p:nvPr/>
          </p:nvSpPr>
          <p:spPr>
            <a:xfrm>
              <a:off x="0" y="0"/>
              <a:ext cx="4358902" cy="1772949"/>
            </a:xfrm>
            <a:custGeom>
              <a:rect b="b" l="l" r="r" t="t"/>
              <a:pathLst>
                <a:path extrusionOk="0" h="1772949" w="4358902">
                  <a:moveTo>
                    <a:pt x="0" y="0"/>
                  </a:moveTo>
                  <a:lnTo>
                    <a:pt x="4358902" y="0"/>
                  </a:lnTo>
                  <a:lnTo>
                    <a:pt x="4358902" y="1772949"/>
                  </a:lnTo>
                  <a:lnTo>
                    <a:pt x="0" y="17729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428" name="Google Shape;428;p22"/>
            <p:cNvSpPr txBox="1"/>
            <p:nvPr/>
          </p:nvSpPr>
          <p:spPr>
            <a:xfrm>
              <a:off x="0" y="-38100"/>
              <a:ext cx="4358902" cy="18110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22"/>
          <p:cNvGrpSpPr/>
          <p:nvPr/>
        </p:nvGrpSpPr>
        <p:grpSpPr>
          <a:xfrm>
            <a:off x="15567748" y="-2720252"/>
            <a:ext cx="5440505" cy="5440505"/>
            <a:chOff x="0" y="0"/>
            <a:chExt cx="812800" cy="812800"/>
          </a:xfrm>
        </p:grpSpPr>
        <p:sp>
          <p:nvSpPr>
            <p:cNvPr id="430" name="Google Shape;430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</p:sp>
        <p:sp>
          <p:nvSpPr>
            <p:cNvPr id="431" name="Google Shape;431;p22"/>
            <p:cNvSpPr txBox="1"/>
            <p:nvPr/>
          </p:nvSpPr>
          <p:spPr>
            <a:xfrm>
              <a:off x="139700" y="120650"/>
              <a:ext cx="533400" cy="552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p22"/>
          <p:cNvGrpSpPr/>
          <p:nvPr/>
        </p:nvGrpSpPr>
        <p:grpSpPr>
          <a:xfrm>
            <a:off x="0" y="-253157"/>
            <a:ext cx="11953761" cy="1268860"/>
            <a:chOff x="0" y="-66675"/>
            <a:chExt cx="3148316" cy="334185"/>
          </a:xfrm>
        </p:grpSpPr>
        <p:sp>
          <p:nvSpPr>
            <p:cNvPr id="433" name="Google Shape;433;p22"/>
            <p:cNvSpPr/>
            <p:nvPr/>
          </p:nvSpPr>
          <p:spPr>
            <a:xfrm>
              <a:off x="0" y="0"/>
              <a:ext cx="3148316" cy="267510"/>
            </a:xfrm>
            <a:custGeom>
              <a:rect b="b" l="l" r="r" t="t"/>
              <a:pathLst>
                <a:path extrusionOk="0" h="267510" w="3148316">
                  <a:moveTo>
                    <a:pt x="0" y="0"/>
                  </a:moveTo>
                  <a:lnTo>
                    <a:pt x="3148316" y="0"/>
                  </a:lnTo>
                  <a:lnTo>
                    <a:pt x="3148316" y="267510"/>
                  </a:lnTo>
                  <a:lnTo>
                    <a:pt x="0" y="267510"/>
                  </a:lnTo>
                  <a:close/>
                </a:path>
              </a:pathLst>
            </a:custGeom>
            <a:gradFill>
              <a:gsLst>
                <a:gs pos="0">
                  <a:srgbClr val="393939"/>
                </a:gs>
                <a:gs pos="16667">
                  <a:srgbClr val="393B3C"/>
                </a:gs>
                <a:gs pos="33333">
                  <a:srgbClr val="393B3C">
                    <a:alpha val="79215"/>
                  </a:srgbClr>
                </a:gs>
                <a:gs pos="50000">
                  <a:srgbClr val="909090"/>
                </a:gs>
                <a:gs pos="66667">
                  <a:srgbClr val="909090">
                    <a:alpha val="93333"/>
                  </a:srgbClr>
                </a:gs>
                <a:gs pos="83333">
                  <a:srgbClr val="F2F2F2"/>
                </a:gs>
                <a:gs pos="100000">
                  <a:srgbClr val="F2F2F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434" name="Google Shape;434;p22"/>
            <p:cNvSpPr txBox="1"/>
            <p:nvPr/>
          </p:nvSpPr>
          <p:spPr>
            <a:xfrm>
              <a:off x="0" y="-66675"/>
              <a:ext cx="3148316" cy="334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36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99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BPMN - Situación actual</a:t>
              </a: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>
            <a:off x="1201676" y="2520010"/>
            <a:ext cx="14658553" cy="6738290"/>
          </a:xfrm>
          <a:custGeom>
            <a:rect b="b" l="l" r="r" t="t"/>
            <a:pathLst>
              <a:path extrusionOk="0" h="6738290" w="14658553">
                <a:moveTo>
                  <a:pt x="0" y="0"/>
                </a:moveTo>
                <a:lnTo>
                  <a:pt x="14658553" y="0"/>
                </a:lnTo>
                <a:lnTo>
                  <a:pt x="14658553" y="6738290"/>
                </a:lnTo>
                <a:lnTo>
                  <a:pt x="0" y="6738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479" l="0" r="0" t="-2480"/>
            </a:stretch>
          </a:blipFill>
          <a:ln>
            <a:noFill/>
          </a:ln>
        </p:spPr>
      </p:sp>
      <p:sp>
        <p:nvSpPr>
          <p:cNvPr id="436" name="Google Shape;436;p22"/>
          <p:cNvSpPr txBox="1"/>
          <p:nvPr/>
        </p:nvSpPr>
        <p:spPr>
          <a:xfrm>
            <a:off x="539995" y="9530274"/>
            <a:ext cx="16550206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363636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Enlace archivo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23"/>
          <p:cNvGrpSpPr/>
          <p:nvPr/>
        </p:nvGrpSpPr>
        <p:grpSpPr>
          <a:xfrm>
            <a:off x="1564879" y="2559372"/>
            <a:ext cx="14779460" cy="5482822"/>
            <a:chOff x="0" y="-38100"/>
            <a:chExt cx="3126244" cy="1159761"/>
          </a:xfrm>
        </p:grpSpPr>
        <p:sp>
          <p:nvSpPr>
            <p:cNvPr id="442" name="Google Shape;442;p23"/>
            <p:cNvSpPr/>
            <p:nvPr/>
          </p:nvSpPr>
          <p:spPr>
            <a:xfrm>
              <a:off x="0" y="0"/>
              <a:ext cx="3126244" cy="1121661"/>
            </a:xfrm>
            <a:custGeom>
              <a:rect b="b" l="l" r="r" t="t"/>
              <a:pathLst>
                <a:path extrusionOk="0" h="1121661" w="3126244">
                  <a:moveTo>
                    <a:pt x="0" y="0"/>
                  </a:moveTo>
                  <a:lnTo>
                    <a:pt x="3126244" y="0"/>
                  </a:lnTo>
                  <a:lnTo>
                    <a:pt x="3126244" y="1121661"/>
                  </a:lnTo>
                  <a:lnTo>
                    <a:pt x="0" y="112166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443" name="Google Shape;443;p23"/>
            <p:cNvSpPr txBox="1"/>
            <p:nvPr/>
          </p:nvSpPr>
          <p:spPr>
            <a:xfrm>
              <a:off x="0" y="-38100"/>
              <a:ext cx="3126244" cy="11597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5567748" y="-2720252"/>
            <a:ext cx="5440505" cy="5440505"/>
            <a:chOff x="0" y="0"/>
            <a:chExt cx="812800" cy="812800"/>
          </a:xfrm>
        </p:grpSpPr>
        <p:sp>
          <p:nvSpPr>
            <p:cNvPr id="445" name="Google Shape;445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</p:sp>
        <p:sp>
          <p:nvSpPr>
            <p:cNvPr id="446" name="Google Shape;446;p23"/>
            <p:cNvSpPr txBox="1"/>
            <p:nvPr/>
          </p:nvSpPr>
          <p:spPr>
            <a:xfrm>
              <a:off x="139700" y="120650"/>
              <a:ext cx="533400" cy="552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7" name="Google Shape;447;p23"/>
          <p:cNvGrpSpPr/>
          <p:nvPr/>
        </p:nvGrpSpPr>
        <p:grpSpPr>
          <a:xfrm>
            <a:off x="0" y="-253157"/>
            <a:ext cx="15567748" cy="1268860"/>
            <a:chOff x="0" y="-66675"/>
            <a:chExt cx="4100148" cy="334185"/>
          </a:xfrm>
        </p:grpSpPr>
        <p:sp>
          <p:nvSpPr>
            <p:cNvPr id="448" name="Google Shape;448;p23"/>
            <p:cNvSpPr/>
            <p:nvPr/>
          </p:nvSpPr>
          <p:spPr>
            <a:xfrm>
              <a:off x="0" y="0"/>
              <a:ext cx="4100147" cy="267510"/>
            </a:xfrm>
            <a:custGeom>
              <a:rect b="b" l="l" r="r" t="t"/>
              <a:pathLst>
                <a:path extrusionOk="0" h="267510" w="4100147">
                  <a:moveTo>
                    <a:pt x="0" y="0"/>
                  </a:moveTo>
                  <a:lnTo>
                    <a:pt x="4100147" y="0"/>
                  </a:lnTo>
                  <a:lnTo>
                    <a:pt x="4100147" y="267510"/>
                  </a:lnTo>
                  <a:lnTo>
                    <a:pt x="0" y="267510"/>
                  </a:lnTo>
                  <a:close/>
                </a:path>
              </a:pathLst>
            </a:custGeom>
            <a:gradFill>
              <a:gsLst>
                <a:gs pos="0">
                  <a:srgbClr val="393939"/>
                </a:gs>
                <a:gs pos="16667">
                  <a:srgbClr val="393B3C"/>
                </a:gs>
                <a:gs pos="33333">
                  <a:srgbClr val="393B3C">
                    <a:alpha val="79215"/>
                  </a:srgbClr>
                </a:gs>
                <a:gs pos="50000">
                  <a:srgbClr val="909090"/>
                </a:gs>
                <a:gs pos="66667">
                  <a:srgbClr val="909090">
                    <a:alpha val="93333"/>
                  </a:srgbClr>
                </a:gs>
                <a:gs pos="83333">
                  <a:srgbClr val="F2F2F2"/>
                </a:gs>
                <a:gs pos="100000">
                  <a:srgbClr val="F2F2F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449" name="Google Shape;449;p23"/>
            <p:cNvSpPr txBox="1"/>
            <p:nvPr/>
          </p:nvSpPr>
          <p:spPr>
            <a:xfrm>
              <a:off x="0" y="-66675"/>
              <a:ext cx="4100148" cy="334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36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99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BPMN (subprocesos) - Situación actual</a:t>
              </a:r>
              <a:endParaRPr/>
            </a:p>
          </p:txBody>
        </p:sp>
      </p:grpSp>
      <p:sp>
        <p:nvSpPr>
          <p:cNvPr id="450" name="Google Shape;450;p23"/>
          <p:cNvSpPr/>
          <p:nvPr/>
        </p:nvSpPr>
        <p:spPr>
          <a:xfrm>
            <a:off x="1971441" y="2244806"/>
            <a:ext cx="14751680" cy="5324345"/>
          </a:xfrm>
          <a:custGeom>
            <a:rect b="b" l="l" r="r" t="t"/>
            <a:pathLst>
              <a:path extrusionOk="0" h="5324345" w="14751680">
                <a:moveTo>
                  <a:pt x="0" y="0"/>
                </a:moveTo>
                <a:lnTo>
                  <a:pt x="14751680" y="0"/>
                </a:lnTo>
                <a:lnTo>
                  <a:pt x="14751680" y="5324345"/>
                </a:lnTo>
                <a:lnTo>
                  <a:pt x="0" y="5324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23"/>
          <p:cNvSpPr txBox="1"/>
          <p:nvPr/>
        </p:nvSpPr>
        <p:spPr>
          <a:xfrm>
            <a:off x="15500409" y="8451215"/>
            <a:ext cx="1687860" cy="807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9" u="sng" cap="none" strike="noStrike">
                <a:solidFill>
                  <a:srgbClr val="113437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BPMN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 txBox="1"/>
          <p:nvPr/>
        </p:nvSpPr>
        <p:spPr>
          <a:xfrm>
            <a:off x="538600" y="2179950"/>
            <a:ext cx="8738100" cy="7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01 - Registrar Usuario</a:t>
            </a:r>
            <a:endParaRPr/>
          </a:p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02 - Iniciar Sesión</a:t>
            </a:r>
            <a:endParaRPr/>
          </a:p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03 - Buscar Productos</a:t>
            </a:r>
            <a:endParaRPr/>
          </a:p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04 - Gestionar Roles de Usuario</a:t>
            </a:r>
            <a:endParaRPr/>
          </a:p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05 - Visualizar el catálogo de productos</a:t>
            </a:r>
            <a:endParaRPr/>
          </a:p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06 - Consultar disponibilidad de productos en tiempo real</a:t>
            </a:r>
            <a:endParaRPr/>
          </a:p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07 - Actualizar inventario</a:t>
            </a:r>
            <a:endParaRPr/>
          </a:p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08 - Gestionar el carrito de compras</a:t>
            </a:r>
            <a:endParaRPr/>
          </a:p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09 - Confirmar y registrar pedidos</a:t>
            </a:r>
            <a:endParaRPr/>
          </a:p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4"/>
          <p:cNvSpPr txBox="1"/>
          <p:nvPr/>
        </p:nvSpPr>
        <p:spPr>
          <a:xfrm>
            <a:off x="2081835" y="760732"/>
            <a:ext cx="1412433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47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Requerimientos de software</a:t>
            </a:r>
            <a:endParaRPr/>
          </a:p>
        </p:txBody>
      </p:sp>
      <p:grpSp>
        <p:nvGrpSpPr>
          <p:cNvPr id="458" name="Google Shape;458;p24"/>
          <p:cNvGrpSpPr/>
          <p:nvPr/>
        </p:nvGrpSpPr>
        <p:grpSpPr>
          <a:xfrm>
            <a:off x="13069038" y="9685756"/>
            <a:ext cx="5218962" cy="1130158"/>
            <a:chOff x="0" y="-19050"/>
            <a:chExt cx="1374541" cy="297655"/>
          </a:xfrm>
        </p:grpSpPr>
        <p:sp>
          <p:nvSpPr>
            <p:cNvPr id="459" name="Google Shape;459;p24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60" name="Google Shape;460;p24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461" name="Google Shape;461;p24"/>
          <p:cNvGrpSpPr/>
          <p:nvPr/>
        </p:nvGrpSpPr>
        <p:grpSpPr>
          <a:xfrm>
            <a:off x="0" y="-601244"/>
            <a:ext cx="5218962" cy="1130158"/>
            <a:chOff x="0" y="-19050"/>
            <a:chExt cx="1374541" cy="297655"/>
          </a:xfrm>
        </p:grpSpPr>
        <p:sp>
          <p:nvSpPr>
            <p:cNvPr id="462" name="Google Shape;462;p24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63" name="Google Shape;463;p24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464" name="Google Shape;464;p24"/>
          <p:cNvSpPr txBox="1"/>
          <p:nvPr/>
        </p:nvSpPr>
        <p:spPr>
          <a:xfrm>
            <a:off x="9477400" y="2634550"/>
            <a:ext cx="9265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14">
                <a:solidFill>
                  <a:schemeClr val="dk1"/>
                </a:solidFill>
              </a:rPr>
              <a:t>RF 10 - Seguir el estado del pedido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14">
                <a:solidFill>
                  <a:schemeClr val="dk1"/>
                </a:solidFill>
              </a:rPr>
              <a:t>RF 11 - Gestionar el perfil de usuario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14">
                <a:solidFill>
                  <a:schemeClr val="dk1"/>
                </a:solidFill>
              </a:rPr>
              <a:t>RF 12 - Cerrar Sesión</a:t>
            </a:r>
            <a:endParaRPr sz="341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14">
                <a:solidFill>
                  <a:schemeClr val="dk1"/>
                </a:solidFill>
              </a:rPr>
              <a:t>RF 13 - Recuperar Contraseña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14">
                <a:solidFill>
                  <a:schemeClr val="dk1"/>
                </a:solidFill>
              </a:rPr>
              <a:t>RF 14 -Generar reportes de ventas y stock</a:t>
            </a:r>
            <a:endParaRPr/>
          </a:p>
        </p:txBody>
      </p:sp>
      <p:cxnSp>
        <p:nvCxnSpPr>
          <p:cNvPr id="465" name="Google Shape;465;p24"/>
          <p:cNvCxnSpPr/>
          <p:nvPr/>
        </p:nvCxnSpPr>
        <p:spPr>
          <a:xfrm>
            <a:off x="9144000" y="1875157"/>
            <a:ext cx="67500" cy="79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5"/>
          <p:cNvSpPr txBox="1"/>
          <p:nvPr/>
        </p:nvSpPr>
        <p:spPr>
          <a:xfrm>
            <a:off x="2081835" y="760732"/>
            <a:ext cx="1412433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47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Requerimientos de software</a:t>
            </a:r>
            <a:endParaRPr/>
          </a:p>
        </p:txBody>
      </p:sp>
      <p:grpSp>
        <p:nvGrpSpPr>
          <p:cNvPr id="471" name="Google Shape;471;p25"/>
          <p:cNvGrpSpPr/>
          <p:nvPr/>
        </p:nvGrpSpPr>
        <p:grpSpPr>
          <a:xfrm>
            <a:off x="13069038" y="9685756"/>
            <a:ext cx="5218962" cy="1130158"/>
            <a:chOff x="0" y="-19050"/>
            <a:chExt cx="1374541" cy="297655"/>
          </a:xfrm>
        </p:grpSpPr>
        <p:sp>
          <p:nvSpPr>
            <p:cNvPr id="472" name="Google Shape;472;p25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73" name="Google Shape;473;p25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474" name="Google Shape;474;p25"/>
          <p:cNvGrpSpPr/>
          <p:nvPr/>
        </p:nvGrpSpPr>
        <p:grpSpPr>
          <a:xfrm>
            <a:off x="0" y="-601244"/>
            <a:ext cx="5218962" cy="1130158"/>
            <a:chOff x="0" y="-19050"/>
            <a:chExt cx="1374541" cy="297655"/>
          </a:xfrm>
        </p:grpSpPr>
        <p:sp>
          <p:nvSpPr>
            <p:cNvPr id="475" name="Google Shape;475;p25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76" name="Google Shape;476;p25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477" name="Google Shape;477;p25"/>
          <p:cNvSpPr txBox="1"/>
          <p:nvPr/>
        </p:nvSpPr>
        <p:spPr>
          <a:xfrm>
            <a:off x="1028700" y="2519862"/>
            <a:ext cx="14649819" cy="7686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01: Garantizar la usabilidad del sistema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02: Asegurar la disponibilidad del sistema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03: Optimizar el rendimiento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04: Implementar medidas de seguridad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05: Soportar múltiples usuarios simultáneamente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06: Facilitar mantenimiento y actualizaciones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07: Garantizar la recuperación ante fallos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08: Controlar las versiones del sistema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09: Implementar un sistema de notificaciones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10: Asegurar la compatibilidad móvil</a:t>
            </a:r>
            <a:endParaRPr/>
          </a:p>
          <a:p>
            <a:pPr indent="0" lvl="0" marL="0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9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9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"/>
          <p:cNvSpPr/>
          <p:nvPr/>
        </p:nvSpPr>
        <p:spPr>
          <a:xfrm>
            <a:off x="14338842" y="-7849034"/>
            <a:ext cx="12413176" cy="10995516"/>
          </a:xfrm>
          <a:custGeom>
            <a:rect b="b" l="l" r="r" t="t"/>
            <a:pathLst>
              <a:path extrusionOk="0" h="10995516" w="12413176">
                <a:moveTo>
                  <a:pt x="0" y="0"/>
                </a:moveTo>
                <a:lnTo>
                  <a:pt x="12413176" y="0"/>
                </a:lnTo>
                <a:lnTo>
                  <a:pt x="12413176" y="10995515"/>
                </a:lnTo>
                <a:lnTo>
                  <a:pt x="0" y="10995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2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483" name="Google Shape;483;p26"/>
          <p:cNvGraphicFramePr/>
          <p:nvPr/>
        </p:nvGraphicFramePr>
        <p:xfrm>
          <a:off x="285111" y="1737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{6D7E38FB-8D93-40E4-92FE-461564682B28}</a:tableStyleId>
              </a:tblPr>
              <a:tblGrid>
                <a:gridCol w="2933175"/>
                <a:gridCol w="4017325"/>
              </a:tblGrid>
              <a:tr h="52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RF 01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</a:tr>
              <a:tr h="529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Registro de Usuario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22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deberá de registrarse para poder iniciar sesion y hacer uso del sistema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debe de ingresar ciertos datos para poder registrarse y hacer uso del sistema con una cuenta propia 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0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Requerimientos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funcionales: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2 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RNF6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0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84" name="Google Shape;484;p26"/>
          <p:cNvGrpSpPr/>
          <p:nvPr/>
        </p:nvGrpSpPr>
        <p:grpSpPr>
          <a:xfrm>
            <a:off x="0" y="-72330"/>
            <a:ext cx="8829758" cy="1130158"/>
            <a:chOff x="0" y="-19050"/>
            <a:chExt cx="2325533" cy="297655"/>
          </a:xfrm>
        </p:grpSpPr>
        <p:sp>
          <p:nvSpPr>
            <p:cNvPr id="485" name="Google Shape;485;p26"/>
            <p:cNvSpPr/>
            <p:nvPr/>
          </p:nvSpPr>
          <p:spPr>
            <a:xfrm>
              <a:off x="0" y="0"/>
              <a:ext cx="2325533" cy="278605"/>
            </a:xfrm>
            <a:custGeom>
              <a:rect b="b" l="l" r="r" t="t"/>
              <a:pathLst>
                <a:path extrusionOk="0" h="278605" w="2325533">
                  <a:moveTo>
                    <a:pt x="0" y="0"/>
                  </a:moveTo>
                  <a:lnTo>
                    <a:pt x="2325533" y="0"/>
                  </a:lnTo>
                  <a:lnTo>
                    <a:pt x="2325533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486" name="Google Shape;486;p26"/>
            <p:cNvSpPr txBox="1"/>
            <p:nvPr/>
          </p:nvSpPr>
          <p:spPr>
            <a:xfrm>
              <a:off x="0" y="-19050"/>
              <a:ext cx="2325533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487" name="Google Shape;487;p26"/>
          <p:cNvSpPr txBox="1"/>
          <p:nvPr/>
        </p:nvSpPr>
        <p:spPr>
          <a:xfrm>
            <a:off x="482985" y="75585"/>
            <a:ext cx="7863788" cy="830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7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Requisitos funcionales</a:t>
            </a:r>
            <a:endParaRPr/>
          </a:p>
        </p:txBody>
      </p:sp>
      <p:graphicFrame>
        <p:nvGraphicFramePr>
          <p:cNvPr id="488" name="Google Shape;488;p26"/>
          <p:cNvGraphicFramePr/>
          <p:nvPr/>
        </p:nvGraphicFramePr>
        <p:xfrm>
          <a:off x="9464919" y="3790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{6D7E38FB-8D93-40E4-92FE-461564682B28}</a:tableStyleId>
              </a:tblPr>
              <a:tblGrid>
                <a:gridCol w="2933175"/>
                <a:gridCol w="4017325"/>
              </a:tblGrid>
              <a:tr h="51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RF 02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</a:tr>
              <a:tr h="529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 de Sesión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0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deberá de iniciar sesión con su nombre y contraseña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5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deberá de iniciar sesión con su nombre y contraseña para hacer uso de el sistema dese su cuenta personal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5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Requerimientos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funcionales: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2 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RNF6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8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0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"/>
          <p:cNvSpPr/>
          <p:nvPr/>
        </p:nvSpPr>
        <p:spPr>
          <a:xfrm>
            <a:off x="14338842" y="-7849034"/>
            <a:ext cx="12413176" cy="10995516"/>
          </a:xfrm>
          <a:custGeom>
            <a:rect b="b" l="l" r="r" t="t"/>
            <a:pathLst>
              <a:path extrusionOk="0" h="10995516" w="12413176">
                <a:moveTo>
                  <a:pt x="0" y="0"/>
                </a:moveTo>
                <a:lnTo>
                  <a:pt x="12413176" y="0"/>
                </a:lnTo>
                <a:lnTo>
                  <a:pt x="12413176" y="10995515"/>
                </a:lnTo>
                <a:lnTo>
                  <a:pt x="0" y="10995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2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494" name="Google Shape;494;p27"/>
          <p:cNvGraphicFramePr/>
          <p:nvPr/>
        </p:nvGraphicFramePr>
        <p:xfrm>
          <a:off x="285111" y="1737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{6D7E38FB-8D93-40E4-92FE-461564682B28}</a:tableStyleId>
              </a:tblPr>
              <a:tblGrid>
                <a:gridCol w="2933175"/>
                <a:gridCol w="4017325"/>
              </a:tblGrid>
              <a:tr h="51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RF 03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</a:tr>
              <a:tr h="5296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Búsqueda de Productos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podrá utilizar este apartado para encontrar información 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8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podrá utilizar este apartado para buscar información que este dentro del sistema y disponible de acuerdo a su rol 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Requerimientos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funcionales: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1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4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5" name="Google Shape;495;p27"/>
          <p:cNvGraphicFramePr/>
          <p:nvPr/>
        </p:nvGraphicFramePr>
        <p:xfrm>
          <a:off x="9464919" y="3790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{6D7E38FB-8D93-40E4-92FE-461564682B28}</a:tableStyleId>
              </a:tblPr>
              <a:tblGrid>
                <a:gridCol w="2933175"/>
                <a:gridCol w="4017325"/>
              </a:tblGrid>
              <a:tr h="51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RF 04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</a:tr>
              <a:tr h="5296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Gestión de Roles de Usuario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dependiendo del rol del usuario será su alcance en el sistema 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8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 acuerdo a l rol del usuario será el alcance de eta dentro del sistema modificando información y añadiendo o elimientan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Requerimientos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funcionales: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5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8"/>
          <p:cNvSpPr/>
          <p:nvPr/>
        </p:nvSpPr>
        <p:spPr>
          <a:xfrm flipH="1">
            <a:off x="-2055051" y="7332364"/>
            <a:ext cx="9856051" cy="8730429"/>
          </a:xfrm>
          <a:custGeom>
            <a:rect b="b" l="l" r="r" t="t"/>
            <a:pathLst>
              <a:path extrusionOk="0" h="8730429" w="9856051">
                <a:moveTo>
                  <a:pt x="9856051" y="0"/>
                </a:moveTo>
                <a:lnTo>
                  <a:pt x="0" y="0"/>
                </a:lnTo>
                <a:lnTo>
                  <a:pt x="0" y="8730430"/>
                </a:lnTo>
                <a:lnTo>
                  <a:pt x="9856051" y="8730430"/>
                </a:lnTo>
                <a:lnTo>
                  <a:pt x="9856051" y="0"/>
                </a:lnTo>
                <a:close/>
              </a:path>
            </a:pathLst>
          </a:custGeom>
          <a:blipFill rotWithShape="1">
            <a:blip r:embed="rId3">
              <a:alphaModFix amt="52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1" name="Google Shape;501;p28"/>
          <p:cNvSpPr/>
          <p:nvPr/>
        </p:nvSpPr>
        <p:spPr>
          <a:xfrm flipH="1">
            <a:off x="12032641" y="-3666981"/>
            <a:ext cx="11239421" cy="9955810"/>
          </a:xfrm>
          <a:custGeom>
            <a:rect b="b" l="l" r="r" t="t"/>
            <a:pathLst>
              <a:path extrusionOk="0" h="9955810" w="11239421">
                <a:moveTo>
                  <a:pt x="11239421" y="0"/>
                </a:moveTo>
                <a:lnTo>
                  <a:pt x="0" y="0"/>
                </a:lnTo>
                <a:lnTo>
                  <a:pt x="0" y="9955810"/>
                </a:lnTo>
                <a:lnTo>
                  <a:pt x="11239421" y="9955810"/>
                </a:lnTo>
                <a:lnTo>
                  <a:pt x="11239421" y="0"/>
                </a:lnTo>
                <a:close/>
              </a:path>
            </a:pathLst>
          </a:custGeom>
          <a:blipFill rotWithShape="1">
            <a:blip r:embed="rId3">
              <a:alphaModFix amt="37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502" name="Google Shape;502;p28"/>
          <p:cNvGraphicFramePr/>
          <p:nvPr/>
        </p:nvGraphicFramePr>
        <p:xfrm>
          <a:off x="748284" y="18673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{6D7E38FB-8D93-40E4-92FE-461564682B28}</a:tableStyleId>
              </a:tblPr>
              <a:tblGrid>
                <a:gridCol w="3775425"/>
                <a:gridCol w="4306050"/>
              </a:tblGrid>
              <a:tr h="6663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01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</a:tr>
              <a:tr h="6706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Interfaz del sistema.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4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contara con una interfaz de usuario sencilla e intuitiva que el usuario pueda manejar.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87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 la forma en que los usuarios interactúan con la plataforma, diseñada para ser fácil, rápida y cómoda. Su objetivo es facilitar el uso y mejorar la experiencia del usuario.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1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03" name="Google Shape;503;p28"/>
          <p:cNvGraphicFramePr/>
          <p:nvPr/>
        </p:nvGraphicFramePr>
        <p:xfrm>
          <a:off x="9144000" y="41167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{6D7E38FB-8D93-40E4-92FE-461564682B28}</a:tableStyleId>
              </a:tblPr>
              <a:tblGrid>
                <a:gridCol w="3743575"/>
                <a:gridCol w="3624875"/>
              </a:tblGrid>
              <a:tr h="6663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02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</a:tr>
              <a:tr h="6706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Disponibilidad del sistema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4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debe estar disponible 24/7, prácticamente sin interrupciones.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87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debe estar siempre listo para usarse y si hay un problema, debe poder arreglarse rápido y seguir funcionando.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1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04" name="Google Shape;504;p28"/>
          <p:cNvGrpSpPr/>
          <p:nvPr/>
        </p:nvGrpSpPr>
        <p:grpSpPr>
          <a:xfrm>
            <a:off x="0" y="-72330"/>
            <a:ext cx="8829758" cy="1130158"/>
            <a:chOff x="0" y="-19050"/>
            <a:chExt cx="2325533" cy="297655"/>
          </a:xfrm>
        </p:grpSpPr>
        <p:sp>
          <p:nvSpPr>
            <p:cNvPr id="505" name="Google Shape;505;p28"/>
            <p:cNvSpPr/>
            <p:nvPr/>
          </p:nvSpPr>
          <p:spPr>
            <a:xfrm>
              <a:off x="0" y="0"/>
              <a:ext cx="2325533" cy="278605"/>
            </a:xfrm>
            <a:custGeom>
              <a:rect b="b" l="l" r="r" t="t"/>
              <a:pathLst>
                <a:path extrusionOk="0" h="278605" w="2325533">
                  <a:moveTo>
                    <a:pt x="0" y="0"/>
                  </a:moveTo>
                  <a:lnTo>
                    <a:pt x="2325533" y="0"/>
                  </a:lnTo>
                  <a:lnTo>
                    <a:pt x="2325533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>
                <a:alpha val="67450"/>
              </a:srgbClr>
            </a:solidFill>
            <a:ln>
              <a:noFill/>
            </a:ln>
          </p:spPr>
        </p:sp>
        <p:sp>
          <p:nvSpPr>
            <p:cNvPr id="506" name="Google Shape;506;p28"/>
            <p:cNvSpPr txBox="1"/>
            <p:nvPr/>
          </p:nvSpPr>
          <p:spPr>
            <a:xfrm>
              <a:off x="0" y="-19050"/>
              <a:ext cx="2325533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507" name="Google Shape;507;p28"/>
          <p:cNvSpPr txBox="1"/>
          <p:nvPr/>
        </p:nvSpPr>
        <p:spPr>
          <a:xfrm>
            <a:off x="482985" y="75585"/>
            <a:ext cx="7863788" cy="830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7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Requisitos no funcionales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9"/>
          <p:cNvSpPr/>
          <p:nvPr/>
        </p:nvSpPr>
        <p:spPr>
          <a:xfrm flipH="1" rot="-3104821">
            <a:off x="-939608" y="-3782080"/>
            <a:ext cx="9856051" cy="8730429"/>
          </a:xfrm>
          <a:custGeom>
            <a:rect b="b" l="l" r="r" t="t"/>
            <a:pathLst>
              <a:path extrusionOk="0" h="8730429" w="9856051">
                <a:moveTo>
                  <a:pt x="9856051" y="0"/>
                </a:moveTo>
                <a:lnTo>
                  <a:pt x="0" y="0"/>
                </a:lnTo>
                <a:lnTo>
                  <a:pt x="0" y="8730430"/>
                </a:lnTo>
                <a:lnTo>
                  <a:pt x="9856051" y="8730430"/>
                </a:lnTo>
                <a:lnTo>
                  <a:pt x="9856051" y="0"/>
                </a:lnTo>
                <a:close/>
              </a:path>
            </a:pathLst>
          </a:custGeom>
          <a:blipFill rotWithShape="1">
            <a:blip r:embed="rId3">
              <a:alphaModFix amt="52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3" name="Google Shape;513;p29"/>
          <p:cNvSpPr/>
          <p:nvPr/>
        </p:nvSpPr>
        <p:spPr>
          <a:xfrm flipH="1" rot="-2700000">
            <a:off x="10182847" y="4208814"/>
            <a:ext cx="11239421" cy="9955810"/>
          </a:xfrm>
          <a:custGeom>
            <a:rect b="b" l="l" r="r" t="t"/>
            <a:pathLst>
              <a:path extrusionOk="0" h="9955810" w="11239421">
                <a:moveTo>
                  <a:pt x="11239421" y="0"/>
                </a:moveTo>
                <a:lnTo>
                  <a:pt x="0" y="0"/>
                </a:lnTo>
                <a:lnTo>
                  <a:pt x="0" y="9955810"/>
                </a:lnTo>
                <a:lnTo>
                  <a:pt x="11239421" y="9955810"/>
                </a:lnTo>
                <a:lnTo>
                  <a:pt x="11239421" y="0"/>
                </a:lnTo>
                <a:close/>
              </a:path>
            </a:pathLst>
          </a:custGeom>
          <a:blipFill rotWithShape="1">
            <a:blip r:embed="rId3">
              <a:alphaModFix amt="37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514" name="Google Shape;514;p29"/>
          <p:cNvGraphicFramePr/>
          <p:nvPr/>
        </p:nvGraphicFramePr>
        <p:xfrm>
          <a:off x="8840146" y="583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{6D7E38FB-8D93-40E4-92FE-461564682B28}</a:tableStyleId>
              </a:tblPr>
              <a:tblGrid>
                <a:gridCol w="2981825"/>
                <a:gridCol w="4017225"/>
              </a:tblGrid>
              <a:tr h="526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04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</a:tr>
              <a:tr h="5303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Rendimiento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51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debe responder rápidamente a las solicitudes de los usuarios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7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debe procesar y responder a las acciones del usuario en segundos, garantizando fluidez y eficiencia en las tareas.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5" name="Google Shape;515;p29"/>
          <p:cNvGraphicFramePr/>
          <p:nvPr/>
        </p:nvGraphicFramePr>
        <p:xfrm>
          <a:off x="303854" y="53316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{6D7E38FB-8D93-40E4-92FE-461564682B28}</a:tableStyleId>
              </a:tblPr>
              <a:tblGrid>
                <a:gridCol w="2975525"/>
                <a:gridCol w="4008725"/>
              </a:tblGrid>
              <a:tr h="527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03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</a:tr>
              <a:tr h="530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Usabilidad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54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 interfaz del sistema debe ser intuitiva, sencilla y amigable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4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diseño de la plataforma debe ser sencillo e intuitivo, facilitando que usuarios puedan navegar y usar la página sin dificultad.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7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6" name="Google Shape;516;p29"/>
          <p:cNvSpPr txBox="1"/>
          <p:nvPr/>
        </p:nvSpPr>
        <p:spPr>
          <a:xfrm>
            <a:off x="9808001" y="6381630"/>
            <a:ext cx="4441031" cy="774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rgbClr val="113437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Formato IEEE830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"/>
          <p:cNvGrpSpPr/>
          <p:nvPr/>
        </p:nvGrpSpPr>
        <p:grpSpPr>
          <a:xfrm>
            <a:off x="6944137" y="-144661"/>
            <a:ext cx="11343863" cy="6398028"/>
            <a:chOff x="0" y="-38100"/>
            <a:chExt cx="2987684" cy="1685077"/>
          </a:xfrm>
        </p:grpSpPr>
        <p:sp>
          <p:nvSpPr>
            <p:cNvPr id="131" name="Google Shape;131;p3"/>
            <p:cNvSpPr/>
            <p:nvPr/>
          </p:nvSpPr>
          <p:spPr>
            <a:xfrm>
              <a:off x="0" y="0"/>
              <a:ext cx="2987684" cy="1646977"/>
            </a:xfrm>
            <a:custGeom>
              <a:rect b="b" l="l" r="r" t="t"/>
              <a:pathLst>
                <a:path extrusionOk="0" h="1646977" w="2987684">
                  <a:moveTo>
                    <a:pt x="0" y="0"/>
                  </a:moveTo>
                  <a:lnTo>
                    <a:pt x="2987684" y="0"/>
                  </a:lnTo>
                  <a:lnTo>
                    <a:pt x="2987684" y="1646977"/>
                  </a:lnTo>
                  <a:lnTo>
                    <a:pt x="0" y="164697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32" name="Google Shape;132;p3"/>
            <p:cNvSpPr txBox="1"/>
            <p:nvPr/>
          </p:nvSpPr>
          <p:spPr>
            <a:xfrm>
              <a:off x="0" y="-38100"/>
              <a:ext cx="2987684" cy="1685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3"/>
          <p:cNvSpPr/>
          <p:nvPr/>
        </p:nvSpPr>
        <p:spPr>
          <a:xfrm>
            <a:off x="792152" y="3303590"/>
            <a:ext cx="5479737" cy="5899555"/>
          </a:xfrm>
          <a:custGeom>
            <a:rect b="b" l="l" r="r" t="t"/>
            <a:pathLst>
              <a:path extrusionOk="0" h="5899555" w="5479737">
                <a:moveTo>
                  <a:pt x="0" y="0"/>
                </a:moveTo>
                <a:lnTo>
                  <a:pt x="5479737" y="0"/>
                </a:lnTo>
                <a:lnTo>
                  <a:pt x="5479737" y="5899555"/>
                </a:lnTo>
                <a:lnTo>
                  <a:pt x="0" y="5899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41" l="-9410" r="-11877" t="-7503"/>
            </a:stretch>
          </a:blipFill>
          <a:ln>
            <a:noFill/>
          </a:ln>
        </p:spPr>
      </p:sp>
      <p:grpSp>
        <p:nvGrpSpPr>
          <p:cNvPr id="134" name="Google Shape;134;p3"/>
          <p:cNvGrpSpPr/>
          <p:nvPr/>
        </p:nvGrpSpPr>
        <p:grpSpPr>
          <a:xfrm>
            <a:off x="991820" y="2350181"/>
            <a:ext cx="5080402" cy="127440"/>
            <a:chOff x="0" y="-19050"/>
            <a:chExt cx="1212621" cy="30417"/>
          </a:xfrm>
        </p:grpSpPr>
        <p:sp>
          <p:nvSpPr>
            <p:cNvPr id="135" name="Google Shape;135;p3"/>
            <p:cNvSpPr/>
            <p:nvPr/>
          </p:nvSpPr>
          <p:spPr>
            <a:xfrm>
              <a:off x="0" y="0"/>
              <a:ext cx="1212621" cy="11367"/>
            </a:xfrm>
            <a:custGeom>
              <a:rect b="b" l="l" r="r" t="t"/>
              <a:pathLst>
                <a:path extrusionOk="0" h="11367" w="1212621">
                  <a:moveTo>
                    <a:pt x="0" y="0"/>
                  </a:moveTo>
                  <a:lnTo>
                    <a:pt x="1212621" y="0"/>
                  </a:lnTo>
                  <a:lnTo>
                    <a:pt x="1212621" y="11367"/>
                  </a:lnTo>
                  <a:lnTo>
                    <a:pt x="0" y="11367"/>
                  </a:lnTo>
                  <a:close/>
                </a:path>
              </a:pathLst>
            </a:custGeom>
            <a:solidFill>
              <a:srgbClr val="969696">
                <a:alpha val="71764"/>
              </a:srgbClr>
            </a:solidFill>
            <a:ln>
              <a:noFill/>
            </a:ln>
          </p:spPr>
        </p:sp>
        <p:sp>
          <p:nvSpPr>
            <p:cNvPr id="136" name="Google Shape;136;p3"/>
            <p:cNvSpPr txBox="1"/>
            <p:nvPr/>
          </p:nvSpPr>
          <p:spPr>
            <a:xfrm>
              <a:off x="0" y="-19050"/>
              <a:ext cx="1212621" cy="30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3"/>
          <p:cNvSpPr/>
          <p:nvPr/>
        </p:nvSpPr>
        <p:spPr>
          <a:xfrm>
            <a:off x="15084456" y="6253367"/>
            <a:ext cx="3203544" cy="4566299"/>
          </a:xfrm>
          <a:custGeom>
            <a:rect b="b" l="l" r="r" t="t"/>
            <a:pathLst>
              <a:path extrusionOk="0" h="4566299" w="3203544">
                <a:moveTo>
                  <a:pt x="0" y="0"/>
                </a:moveTo>
                <a:lnTo>
                  <a:pt x="3203544" y="0"/>
                </a:lnTo>
                <a:lnTo>
                  <a:pt x="3203544" y="4566300"/>
                </a:lnTo>
                <a:lnTo>
                  <a:pt x="0" y="4566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3"/>
          <p:cNvSpPr/>
          <p:nvPr/>
        </p:nvSpPr>
        <p:spPr>
          <a:xfrm>
            <a:off x="10717329" y="6253367"/>
            <a:ext cx="4367126" cy="4073710"/>
          </a:xfrm>
          <a:custGeom>
            <a:rect b="b" l="l" r="r" t="t"/>
            <a:pathLst>
              <a:path extrusionOk="0" h="4073710" w="4367126">
                <a:moveTo>
                  <a:pt x="0" y="0"/>
                </a:moveTo>
                <a:lnTo>
                  <a:pt x="4367127" y="0"/>
                </a:lnTo>
                <a:lnTo>
                  <a:pt x="4367127" y="4073711"/>
                </a:lnTo>
                <a:lnTo>
                  <a:pt x="0" y="4073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3"/>
          <p:cNvSpPr/>
          <p:nvPr/>
        </p:nvSpPr>
        <p:spPr>
          <a:xfrm>
            <a:off x="6944137" y="6253367"/>
            <a:ext cx="3773193" cy="4566299"/>
          </a:xfrm>
          <a:custGeom>
            <a:rect b="b" l="l" r="r" t="t"/>
            <a:pathLst>
              <a:path extrusionOk="0" h="4566299" w="3773193">
                <a:moveTo>
                  <a:pt x="0" y="0"/>
                </a:moveTo>
                <a:lnTo>
                  <a:pt x="3773192" y="0"/>
                </a:lnTo>
                <a:lnTo>
                  <a:pt x="3773192" y="4566300"/>
                </a:lnTo>
                <a:lnTo>
                  <a:pt x="0" y="4566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643" l="0" r="0" t="-1642"/>
            </a:stretch>
          </a:blipFill>
          <a:ln>
            <a:noFill/>
          </a:ln>
        </p:spPr>
      </p:sp>
      <p:sp>
        <p:nvSpPr>
          <p:cNvPr id="140" name="Google Shape;140;p3"/>
          <p:cNvSpPr txBox="1"/>
          <p:nvPr/>
        </p:nvSpPr>
        <p:spPr>
          <a:xfrm>
            <a:off x="8830733" y="734546"/>
            <a:ext cx="7567647" cy="1743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1026688" y="1761250"/>
            <a:ext cx="5010666" cy="605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34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Logotipo de Gurama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7517650" y="2682173"/>
            <a:ext cx="10196837" cy="2520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Gurama es una tienda ubicada en la localidad de Kennedy, Bogotá. Se especializa en la creación y venta de amigurumis (tejidos) y sábanas personalizadas desde 2022.</a:t>
            </a:r>
            <a:endParaRPr/>
          </a:p>
        </p:txBody>
      </p:sp>
      <p:grpSp>
        <p:nvGrpSpPr>
          <p:cNvPr id="143" name="Google Shape;143;p3"/>
          <p:cNvGrpSpPr/>
          <p:nvPr/>
        </p:nvGrpSpPr>
        <p:grpSpPr>
          <a:xfrm>
            <a:off x="1466074" y="2464481"/>
            <a:ext cx="4131893" cy="127440"/>
            <a:chOff x="0" y="-19050"/>
            <a:chExt cx="986225" cy="30417"/>
          </a:xfrm>
        </p:grpSpPr>
        <p:sp>
          <p:nvSpPr>
            <p:cNvPr id="144" name="Google Shape;144;p3"/>
            <p:cNvSpPr/>
            <p:nvPr/>
          </p:nvSpPr>
          <p:spPr>
            <a:xfrm>
              <a:off x="0" y="0"/>
              <a:ext cx="986225" cy="11367"/>
            </a:xfrm>
            <a:custGeom>
              <a:rect b="b" l="l" r="r" t="t"/>
              <a:pathLst>
                <a:path extrusionOk="0" h="11367" w="986225">
                  <a:moveTo>
                    <a:pt x="0" y="0"/>
                  </a:moveTo>
                  <a:lnTo>
                    <a:pt x="986225" y="0"/>
                  </a:lnTo>
                  <a:lnTo>
                    <a:pt x="986225" y="11367"/>
                  </a:lnTo>
                  <a:lnTo>
                    <a:pt x="0" y="11367"/>
                  </a:lnTo>
                  <a:close/>
                </a:path>
              </a:pathLst>
            </a:custGeom>
            <a:solidFill>
              <a:srgbClr val="A47878">
                <a:alpha val="71764"/>
              </a:srgbClr>
            </a:solidFill>
            <a:ln>
              <a:noFill/>
            </a:ln>
          </p:spPr>
        </p:sp>
        <p:sp>
          <p:nvSpPr>
            <p:cNvPr id="145" name="Google Shape;145;p3"/>
            <p:cNvSpPr txBox="1"/>
            <p:nvPr/>
          </p:nvSpPr>
          <p:spPr>
            <a:xfrm>
              <a:off x="0" y="-19050"/>
              <a:ext cx="986225" cy="30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0"/>
          <p:cNvSpPr txBox="1"/>
          <p:nvPr/>
        </p:nvSpPr>
        <p:spPr>
          <a:xfrm>
            <a:off x="6844960" y="2583275"/>
            <a:ext cx="45981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75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</a:t>
            </a:r>
            <a:r>
              <a:rPr b="1" lang="en-US" sz="8075"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i="0" lang="en-US" sz="8075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kups</a:t>
            </a:r>
            <a:endParaRPr/>
          </a:p>
        </p:txBody>
      </p:sp>
      <p:sp>
        <p:nvSpPr>
          <p:cNvPr id="522" name="Google Shape;522;p30"/>
          <p:cNvSpPr txBox="1"/>
          <p:nvPr/>
        </p:nvSpPr>
        <p:spPr>
          <a:xfrm>
            <a:off x="5343896" y="5019675"/>
            <a:ext cx="7600208" cy="2159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403" u="sng" cap="none" strike="noStrike">
                <a:solidFill>
                  <a:srgbClr val="96287B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GURAMA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0F0D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 rot="-10580377">
            <a:off x="9906792" y="-10946392"/>
            <a:ext cx="24036383" cy="24664199"/>
          </a:xfrm>
          <a:custGeom>
            <a:rect b="b" l="l" r="r" t="t"/>
            <a:pathLst>
              <a:path extrusionOk="0"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p31"/>
          <p:cNvSpPr txBox="1"/>
          <p:nvPr/>
        </p:nvSpPr>
        <p:spPr>
          <a:xfrm>
            <a:off x="1975398" y="3529979"/>
            <a:ext cx="11981496" cy="3531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955" u="none" cap="none" strike="noStrike">
                <a:solidFill>
                  <a:srgbClr val="F2F4F5"/>
                </a:solidFill>
                <a:latin typeface="Oswald"/>
                <a:ea typeface="Oswald"/>
                <a:cs typeface="Oswald"/>
                <a:sym typeface="Oswald"/>
              </a:rPr>
              <a:t>Muchas gracias</a:t>
            </a:r>
            <a:endParaRPr/>
          </a:p>
        </p:txBody>
      </p:sp>
      <p:sp>
        <p:nvSpPr>
          <p:cNvPr id="529" name="Google Shape;529;p31"/>
          <p:cNvSpPr/>
          <p:nvPr/>
        </p:nvSpPr>
        <p:spPr>
          <a:xfrm>
            <a:off x="15101033" y="2383107"/>
            <a:ext cx="1210042" cy="1526062"/>
          </a:xfrm>
          <a:custGeom>
            <a:rect b="b" l="l" r="r" t="t"/>
            <a:pathLst>
              <a:path extrusionOk="0" h="1526062" w="1210042">
                <a:moveTo>
                  <a:pt x="0" y="0"/>
                </a:moveTo>
                <a:lnTo>
                  <a:pt x="1210042" y="0"/>
                </a:lnTo>
                <a:lnTo>
                  <a:pt x="1210042" y="1526061"/>
                </a:lnTo>
                <a:lnTo>
                  <a:pt x="0" y="1526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890" r="-71364" t="0"/>
            </a:stretch>
          </a:blipFill>
          <a:ln>
            <a:noFill/>
          </a:ln>
        </p:spPr>
      </p:sp>
      <p:sp>
        <p:nvSpPr>
          <p:cNvPr id="530" name="Google Shape;530;p31"/>
          <p:cNvSpPr txBox="1"/>
          <p:nvPr/>
        </p:nvSpPr>
        <p:spPr>
          <a:xfrm>
            <a:off x="14557960" y="3871068"/>
            <a:ext cx="2296190" cy="352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35" u="none" cap="none" strike="noStrike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RACE</a:t>
            </a:r>
            <a:endParaRPr/>
          </a:p>
        </p:txBody>
      </p:sp>
      <p:sp>
        <p:nvSpPr>
          <p:cNvPr id="531" name="Google Shape;531;p31"/>
          <p:cNvSpPr txBox="1"/>
          <p:nvPr/>
        </p:nvSpPr>
        <p:spPr>
          <a:xfrm>
            <a:off x="14557960" y="2005591"/>
            <a:ext cx="2296190" cy="377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35" u="none" cap="none" strike="noStrike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BY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2"/>
          <p:cNvSpPr txBox="1"/>
          <p:nvPr/>
        </p:nvSpPr>
        <p:spPr>
          <a:xfrm>
            <a:off x="1028700" y="1432112"/>
            <a:ext cx="594369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5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Referencias</a:t>
            </a:r>
            <a:endParaRPr/>
          </a:p>
        </p:txBody>
      </p:sp>
      <p:sp>
        <p:nvSpPr>
          <p:cNvPr id="537" name="Google Shape;537;p32"/>
          <p:cNvSpPr txBox="1"/>
          <p:nvPr/>
        </p:nvSpPr>
        <p:spPr>
          <a:xfrm>
            <a:off x="1028700" y="2904204"/>
            <a:ext cx="16454014" cy="1169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Byspel. (s.f.). Requerimientos funcionales y no funcionales: La guía completa. 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https://n9.cl/9o5xk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Carlos. (s.f). Presentación propuesta de negocio colorativo profesional negro [Plantilla de Canva]. 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https://CaNv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4"/>
          <p:cNvGrpSpPr/>
          <p:nvPr/>
        </p:nvGrpSpPr>
        <p:grpSpPr>
          <a:xfrm>
            <a:off x="789850" y="2399601"/>
            <a:ext cx="16964530" cy="6889574"/>
            <a:chOff x="0" y="-38100"/>
            <a:chExt cx="4467995" cy="1736634"/>
          </a:xfrm>
        </p:grpSpPr>
        <p:sp>
          <p:nvSpPr>
            <p:cNvPr id="151" name="Google Shape;151;p4"/>
            <p:cNvSpPr/>
            <p:nvPr/>
          </p:nvSpPr>
          <p:spPr>
            <a:xfrm>
              <a:off x="0" y="0"/>
              <a:ext cx="4467995" cy="1698534"/>
            </a:xfrm>
            <a:custGeom>
              <a:rect b="b" l="l" r="r" t="t"/>
              <a:pathLst>
                <a:path extrusionOk="0" h="1698534" w="4467995">
                  <a:moveTo>
                    <a:pt x="30576" y="0"/>
                  </a:moveTo>
                  <a:lnTo>
                    <a:pt x="4437418" y="0"/>
                  </a:lnTo>
                  <a:cubicBezTo>
                    <a:pt x="4445528" y="0"/>
                    <a:pt x="4453305" y="3221"/>
                    <a:pt x="4459039" y="8956"/>
                  </a:cubicBezTo>
                  <a:cubicBezTo>
                    <a:pt x="4464773" y="14690"/>
                    <a:pt x="4467995" y="22467"/>
                    <a:pt x="4467995" y="30576"/>
                  </a:cubicBezTo>
                  <a:lnTo>
                    <a:pt x="4467995" y="1667957"/>
                  </a:lnTo>
                  <a:cubicBezTo>
                    <a:pt x="4467995" y="1676067"/>
                    <a:pt x="4464773" y="1683844"/>
                    <a:pt x="4459039" y="1689578"/>
                  </a:cubicBezTo>
                  <a:cubicBezTo>
                    <a:pt x="4453305" y="1695312"/>
                    <a:pt x="4445528" y="1698534"/>
                    <a:pt x="4437418" y="1698534"/>
                  </a:cubicBezTo>
                  <a:lnTo>
                    <a:pt x="30576" y="1698534"/>
                  </a:lnTo>
                  <a:cubicBezTo>
                    <a:pt x="22467" y="1698534"/>
                    <a:pt x="14690" y="1695312"/>
                    <a:pt x="8956" y="1689578"/>
                  </a:cubicBezTo>
                  <a:cubicBezTo>
                    <a:pt x="3221" y="1683844"/>
                    <a:pt x="0" y="1676067"/>
                    <a:pt x="0" y="1667957"/>
                  </a:cubicBezTo>
                  <a:lnTo>
                    <a:pt x="0" y="30576"/>
                  </a:lnTo>
                  <a:cubicBezTo>
                    <a:pt x="0" y="22467"/>
                    <a:pt x="3221" y="14690"/>
                    <a:pt x="8956" y="8956"/>
                  </a:cubicBezTo>
                  <a:cubicBezTo>
                    <a:pt x="14690" y="3221"/>
                    <a:pt x="22467" y="0"/>
                    <a:pt x="30576" y="0"/>
                  </a:cubicBezTo>
                  <a:close/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 txBox="1"/>
            <p:nvPr/>
          </p:nvSpPr>
          <p:spPr>
            <a:xfrm>
              <a:off x="0" y="-38100"/>
              <a:ext cx="4467995" cy="1736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4"/>
          <p:cNvSpPr txBox="1"/>
          <p:nvPr/>
        </p:nvSpPr>
        <p:spPr>
          <a:xfrm>
            <a:off x="1422151" y="2716491"/>
            <a:ext cx="15443700" cy="6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Actualmente, Actualmente, la gestión de inventario y pedidos se realiza de forma manual, a través de notas en papel, mensajes de WhatsApp o conversaciones verbales. Esto genera problemas frecuentes: confusiones en el inventario, errores en los pedidos, retrasos en las entregas y pérdida de información, lo que afecta la atención al cliente y limita el crecimiento del negocio. La falta de un sistema formal para registrar y consultar productos, controlar el stock en tiempo real y registrar pedidos ocasiona desorganización y errores que impactan la eficiencia y la confianza de los clientes hacia Gurama.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4265656" y="1485197"/>
            <a:ext cx="1001293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/>
          </a:p>
        </p:txBody>
      </p:sp>
      <p:grpSp>
        <p:nvGrpSpPr>
          <p:cNvPr id="155" name="Google Shape;155;p4"/>
          <p:cNvGrpSpPr/>
          <p:nvPr/>
        </p:nvGrpSpPr>
        <p:grpSpPr>
          <a:xfrm>
            <a:off x="0" y="9685755"/>
            <a:ext cx="6105425" cy="601245"/>
            <a:chOff x="0" y="-19050"/>
            <a:chExt cx="1608013" cy="158352"/>
          </a:xfrm>
        </p:grpSpPr>
        <p:sp>
          <p:nvSpPr>
            <p:cNvPr id="156" name="Google Shape;156;p4"/>
            <p:cNvSpPr/>
            <p:nvPr/>
          </p:nvSpPr>
          <p:spPr>
            <a:xfrm>
              <a:off x="0" y="0"/>
              <a:ext cx="1608013" cy="139302"/>
            </a:xfrm>
            <a:custGeom>
              <a:rect b="b" l="l" r="r" t="t"/>
              <a:pathLst>
                <a:path extrusionOk="0" h="139302" w="1608013">
                  <a:moveTo>
                    <a:pt x="0" y="0"/>
                  </a:moveTo>
                  <a:lnTo>
                    <a:pt x="1608013" y="0"/>
                  </a:lnTo>
                  <a:lnTo>
                    <a:pt x="1608013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7" name="Google Shape;157;p4"/>
            <p:cNvSpPr txBox="1"/>
            <p:nvPr/>
          </p:nvSpPr>
          <p:spPr>
            <a:xfrm>
              <a:off x="0" y="-19050"/>
              <a:ext cx="1608013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58" name="Google Shape;158;p4"/>
          <p:cNvGrpSpPr/>
          <p:nvPr/>
        </p:nvGrpSpPr>
        <p:grpSpPr>
          <a:xfrm>
            <a:off x="6608393" y="9685755"/>
            <a:ext cx="1038286" cy="601245"/>
            <a:chOff x="0" y="-19050"/>
            <a:chExt cx="273458" cy="158352"/>
          </a:xfrm>
        </p:grpSpPr>
        <p:sp>
          <p:nvSpPr>
            <p:cNvPr id="159" name="Google Shape;159;p4"/>
            <p:cNvSpPr/>
            <p:nvPr/>
          </p:nvSpPr>
          <p:spPr>
            <a:xfrm>
              <a:off x="0" y="0"/>
              <a:ext cx="273458" cy="139302"/>
            </a:xfrm>
            <a:custGeom>
              <a:rect b="b" l="l" r="r" t="t"/>
              <a:pathLst>
                <a:path extrusionOk="0" h="139302" w="273458">
                  <a:moveTo>
                    <a:pt x="0" y="0"/>
                  </a:moveTo>
                  <a:lnTo>
                    <a:pt x="273458" y="0"/>
                  </a:lnTo>
                  <a:lnTo>
                    <a:pt x="273458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60" name="Google Shape;160;p4"/>
            <p:cNvSpPr txBox="1"/>
            <p:nvPr/>
          </p:nvSpPr>
          <p:spPr>
            <a:xfrm>
              <a:off x="0" y="-19050"/>
              <a:ext cx="273458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61" name="Google Shape;161;p4"/>
          <p:cNvGrpSpPr/>
          <p:nvPr/>
        </p:nvGrpSpPr>
        <p:grpSpPr>
          <a:xfrm>
            <a:off x="8151504" y="9685755"/>
            <a:ext cx="615792" cy="601245"/>
            <a:chOff x="0" y="-19050"/>
            <a:chExt cx="162184" cy="158352"/>
          </a:xfrm>
        </p:grpSpPr>
        <p:sp>
          <p:nvSpPr>
            <p:cNvPr id="162" name="Google Shape;162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63" name="Google Shape;163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64" name="Google Shape;164;p4"/>
          <p:cNvGrpSpPr/>
          <p:nvPr/>
        </p:nvGrpSpPr>
        <p:grpSpPr>
          <a:xfrm>
            <a:off x="9272122" y="9685755"/>
            <a:ext cx="615792" cy="601245"/>
            <a:chOff x="0" y="-19050"/>
            <a:chExt cx="162184" cy="158352"/>
          </a:xfrm>
        </p:grpSpPr>
        <p:sp>
          <p:nvSpPr>
            <p:cNvPr id="165" name="Google Shape;165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90588"/>
              </a:srgbClr>
            </a:solidFill>
            <a:ln>
              <a:noFill/>
            </a:ln>
          </p:spPr>
        </p:sp>
        <p:sp>
          <p:nvSpPr>
            <p:cNvPr id="166" name="Google Shape;166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>
            <a:off x="10392739" y="9685755"/>
            <a:ext cx="615792" cy="601245"/>
            <a:chOff x="0" y="-19050"/>
            <a:chExt cx="162184" cy="158352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87450"/>
              </a:srgbClr>
            </a:solidFill>
            <a:ln>
              <a:noFill/>
            </a:ln>
          </p:spPr>
        </p:sp>
        <p:sp>
          <p:nvSpPr>
            <p:cNvPr id="169" name="Google Shape;169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70" name="Google Shape;170;p4"/>
          <p:cNvGrpSpPr/>
          <p:nvPr/>
        </p:nvGrpSpPr>
        <p:grpSpPr>
          <a:xfrm>
            <a:off x="11529869" y="9685755"/>
            <a:ext cx="615792" cy="601245"/>
            <a:chOff x="0" y="-19050"/>
            <a:chExt cx="162184" cy="158352"/>
          </a:xfrm>
        </p:grpSpPr>
        <p:sp>
          <p:nvSpPr>
            <p:cNvPr id="171" name="Google Shape;171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172" name="Google Shape;172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73" name="Google Shape;173;p4"/>
          <p:cNvGrpSpPr/>
          <p:nvPr/>
        </p:nvGrpSpPr>
        <p:grpSpPr>
          <a:xfrm>
            <a:off x="12650487" y="9685755"/>
            <a:ext cx="615792" cy="601245"/>
            <a:chOff x="0" y="-19050"/>
            <a:chExt cx="162184" cy="158352"/>
          </a:xfrm>
        </p:grpSpPr>
        <p:sp>
          <p:nvSpPr>
            <p:cNvPr id="174" name="Google Shape;174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55294"/>
              </a:srgbClr>
            </a:solidFill>
            <a:ln>
              <a:noFill/>
            </a:ln>
          </p:spPr>
        </p:sp>
        <p:sp>
          <p:nvSpPr>
            <p:cNvPr id="175" name="Google Shape;175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76" name="Google Shape;176;p4"/>
          <p:cNvGrpSpPr/>
          <p:nvPr/>
        </p:nvGrpSpPr>
        <p:grpSpPr>
          <a:xfrm rot="10800000">
            <a:off x="12182575" y="0"/>
            <a:ext cx="6105425" cy="601245"/>
            <a:chOff x="0" y="-19050"/>
            <a:chExt cx="1608013" cy="158352"/>
          </a:xfrm>
        </p:grpSpPr>
        <p:sp>
          <p:nvSpPr>
            <p:cNvPr id="177" name="Google Shape;177;p4"/>
            <p:cNvSpPr/>
            <p:nvPr/>
          </p:nvSpPr>
          <p:spPr>
            <a:xfrm>
              <a:off x="0" y="0"/>
              <a:ext cx="1608013" cy="139302"/>
            </a:xfrm>
            <a:custGeom>
              <a:rect b="b" l="l" r="r" t="t"/>
              <a:pathLst>
                <a:path extrusionOk="0" h="139302" w="1608013">
                  <a:moveTo>
                    <a:pt x="0" y="0"/>
                  </a:moveTo>
                  <a:lnTo>
                    <a:pt x="1608013" y="0"/>
                  </a:lnTo>
                  <a:lnTo>
                    <a:pt x="1608013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78" name="Google Shape;178;p4"/>
            <p:cNvSpPr txBox="1"/>
            <p:nvPr/>
          </p:nvSpPr>
          <p:spPr>
            <a:xfrm>
              <a:off x="0" y="-19050"/>
              <a:ext cx="1608013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79" name="Google Shape;179;p4"/>
          <p:cNvGrpSpPr/>
          <p:nvPr/>
        </p:nvGrpSpPr>
        <p:grpSpPr>
          <a:xfrm rot="10800000">
            <a:off x="10641321" y="0"/>
            <a:ext cx="1038286" cy="601245"/>
            <a:chOff x="0" y="-19050"/>
            <a:chExt cx="273458" cy="158352"/>
          </a:xfrm>
        </p:grpSpPr>
        <p:sp>
          <p:nvSpPr>
            <p:cNvPr id="180" name="Google Shape;180;p4"/>
            <p:cNvSpPr/>
            <p:nvPr/>
          </p:nvSpPr>
          <p:spPr>
            <a:xfrm>
              <a:off x="0" y="0"/>
              <a:ext cx="273458" cy="139302"/>
            </a:xfrm>
            <a:custGeom>
              <a:rect b="b" l="l" r="r" t="t"/>
              <a:pathLst>
                <a:path extrusionOk="0" h="139302" w="273458">
                  <a:moveTo>
                    <a:pt x="0" y="0"/>
                  </a:moveTo>
                  <a:lnTo>
                    <a:pt x="273458" y="0"/>
                  </a:lnTo>
                  <a:lnTo>
                    <a:pt x="273458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1" name="Google Shape;181;p4"/>
            <p:cNvSpPr txBox="1"/>
            <p:nvPr/>
          </p:nvSpPr>
          <p:spPr>
            <a:xfrm>
              <a:off x="0" y="-19050"/>
              <a:ext cx="273458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82" name="Google Shape;182;p4"/>
          <p:cNvGrpSpPr/>
          <p:nvPr/>
        </p:nvGrpSpPr>
        <p:grpSpPr>
          <a:xfrm rot="10800000">
            <a:off x="9520703" y="0"/>
            <a:ext cx="615792" cy="601245"/>
            <a:chOff x="0" y="-19050"/>
            <a:chExt cx="162184" cy="158352"/>
          </a:xfrm>
        </p:grpSpPr>
        <p:sp>
          <p:nvSpPr>
            <p:cNvPr id="183" name="Google Shape;183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4" name="Google Shape;184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 rot="10800000">
            <a:off x="8400086" y="0"/>
            <a:ext cx="615792" cy="601245"/>
            <a:chOff x="0" y="-19050"/>
            <a:chExt cx="162184" cy="158352"/>
          </a:xfrm>
        </p:grpSpPr>
        <p:sp>
          <p:nvSpPr>
            <p:cNvPr id="186" name="Google Shape;186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90588"/>
              </a:srgbClr>
            </a:solidFill>
            <a:ln>
              <a:noFill/>
            </a:ln>
          </p:spPr>
        </p:sp>
        <p:sp>
          <p:nvSpPr>
            <p:cNvPr id="187" name="Google Shape;187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88" name="Google Shape;188;p4"/>
          <p:cNvGrpSpPr/>
          <p:nvPr/>
        </p:nvGrpSpPr>
        <p:grpSpPr>
          <a:xfrm rot="10800000">
            <a:off x="7279469" y="0"/>
            <a:ext cx="615792" cy="601245"/>
            <a:chOff x="0" y="-19050"/>
            <a:chExt cx="162184" cy="158352"/>
          </a:xfrm>
        </p:grpSpPr>
        <p:sp>
          <p:nvSpPr>
            <p:cNvPr id="189" name="Google Shape;189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87450"/>
              </a:srgbClr>
            </a:solidFill>
            <a:ln>
              <a:noFill/>
            </a:ln>
          </p:spPr>
        </p:sp>
        <p:sp>
          <p:nvSpPr>
            <p:cNvPr id="190" name="Google Shape;190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91" name="Google Shape;191;p4"/>
          <p:cNvGrpSpPr/>
          <p:nvPr/>
        </p:nvGrpSpPr>
        <p:grpSpPr>
          <a:xfrm rot="10800000">
            <a:off x="6142338" y="0"/>
            <a:ext cx="615792" cy="601245"/>
            <a:chOff x="0" y="-19050"/>
            <a:chExt cx="162184" cy="158352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193" name="Google Shape;193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94" name="Google Shape;194;p4"/>
          <p:cNvGrpSpPr/>
          <p:nvPr/>
        </p:nvGrpSpPr>
        <p:grpSpPr>
          <a:xfrm rot="10800000">
            <a:off x="5021721" y="0"/>
            <a:ext cx="615792" cy="601245"/>
            <a:chOff x="0" y="-19050"/>
            <a:chExt cx="162184" cy="158352"/>
          </a:xfrm>
        </p:grpSpPr>
        <p:sp>
          <p:nvSpPr>
            <p:cNvPr id="195" name="Google Shape;195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55294"/>
              </a:srgbClr>
            </a:solidFill>
            <a:ln>
              <a:noFill/>
            </a:ln>
          </p:spPr>
        </p:sp>
        <p:sp>
          <p:nvSpPr>
            <p:cNvPr id="196" name="Google Shape;196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/>
          <p:nvPr/>
        </p:nvSpPr>
        <p:spPr>
          <a:xfrm>
            <a:off x="751003" y="0"/>
            <a:ext cx="4513686" cy="11241465"/>
          </a:xfrm>
          <a:custGeom>
            <a:rect b="b" l="l" r="r" t="t"/>
            <a:pathLst>
              <a:path extrusionOk="0" h="11241465" w="4513686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8488" r="-164618" t="0"/>
            </a:stretch>
          </a:blipFill>
          <a:ln>
            <a:noFill/>
          </a:ln>
        </p:spPr>
      </p:sp>
      <p:grpSp>
        <p:nvGrpSpPr>
          <p:cNvPr id="202" name="Google Shape;202;p5"/>
          <p:cNvGrpSpPr/>
          <p:nvPr/>
        </p:nvGrpSpPr>
        <p:grpSpPr>
          <a:xfrm>
            <a:off x="-2215881" y="9685756"/>
            <a:ext cx="8321306" cy="1130158"/>
            <a:chOff x="0" y="-19050"/>
            <a:chExt cx="2191620" cy="297655"/>
          </a:xfrm>
        </p:grpSpPr>
        <p:sp>
          <p:nvSpPr>
            <p:cNvPr id="203" name="Google Shape;203;p5"/>
            <p:cNvSpPr/>
            <p:nvPr/>
          </p:nvSpPr>
          <p:spPr>
            <a:xfrm>
              <a:off x="0" y="0"/>
              <a:ext cx="2191620" cy="278605"/>
            </a:xfrm>
            <a:custGeom>
              <a:rect b="b" l="l" r="r" t="t"/>
              <a:pathLst>
                <a:path extrusionOk="0"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04" name="Google Shape;204;p5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05" name="Google Shape;205;p5"/>
          <p:cNvGrpSpPr/>
          <p:nvPr/>
        </p:nvGrpSpPr>
        <p:grpSpPr>
          <a:xfrm>
            <a:off x="11681132" y="-601244"/>
            <a:ext cx="8321306" cy="1130158"/>
            <a:chOff x="0" y="-19050"/>
            <a:chExt cx="2191620" cy="297655"/>
          </a:xfrm>
        </p:grpSpPr>
        <p:sp>
          <p:nvSpPr>
            <p:cNvPr id="206" name="Google Shape;206;p5"/>
            <p:cNvSpPr/>
            <p:nvPr/>
          </p:nvSpPr>
          <p:spPr>
            <a:xfrm>
              <a:off x="0" y="0"/>
              <a:ext cx="2191620" cy="278605"/>
            </a:xfrm>
            <a:custGeom>
              <a:rect b="b" l="l" r="r" t="t"/>
              <a:pathLst>
                <a:path extrusionOk="0"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07" name="Google Shape;207;p5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208" name="Google Shape;208;p5"/>
          <p:cNvSpPr txBox="1"/>
          <p:nvPr/>
        </p:nvSpPr>
        <p:spPr>
          <a:xfrm>
            <a:off x="6369046" y="528933"/>
            <a:ext cx="744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Objetivo general </a:t>
            </a:r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6369046" y="1828517"/>
            <a:ext cx="10843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sistema de información que permita el control eficiente del inventario y la gestión de pedidos en Gurama.</a:t>
            </a:r>
            <a:endParaRPr/>
          </a:p>
        </p:txBody>
      </p:sp>
      <p:sp>
        <p:nvSpPr>
          <p:cNvPr id="210" name="Google Shape;210;p5"/>
          <p:cNvSpPr txBox="1"/>
          <p:nvPr/>
        </p:nvSpPr>
        <p:spPr>
          <a:xfrm>
            <a:off x="6369046" y="4204005"/>
            <a:ext cx="657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Objetivos específicos  </a:t>
            </a:r>
            <a:endParaRPr/>
          </a:p>
        </p:txBody>
      </p:sp>
      <p:sp>
        <p:nvSpPr>
          <p:cNvPr id="211" name="Google Shape;211;p5"/>
          <p:cNvSpPr txBox="1"/>
          <p:nvPr/>
        </p:nvSpPr>
        <p:spPr>
          <a:xfrm>
            <a:off x="6278772" y="5220158"/>
            <a:ext cx="107115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Diseñar e implementar un </a:t>
            </a:r>
            <a:r>
              <a:rPr b="1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módulo de inventario</a:t>
            </a: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que registre en tiempo real las entradas, salidas y devoluciones de productos, y envíe alertas automáticas ante niveles bajos de stock.</a:t>
            </a:r>
            <a:endParaRPr/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Crear un </a:t>
            </a:r>
            <a:r>
              <a:rPr b="1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módulo de gestión de productos</a:t>
            </a: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que permita añadir, editar y consultar información actualizada de los productos disponibles en la tienda.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/>
          <p:nvPr/>
        </p:nvSpPr>
        <p:spPr>
          <a:xfrm>
            <a:off x="751003" y="0"/>
            <a:ext cx="4513686" cy="11241465"/>
          </a:xfrm>
          <a:custGeom>
            <a:rect b="b" l="l" r="r" t="t"/>
            <a:pathLst>
              <a:path extrusionOk="0" h="11241465" w="4513686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8488" r="-164618" t="0"/>
            </a:stretch>
          </a:blipFill>
          <a:ln>
            <a:noFill/>
          </a:ln>
        </p:spPr>
      </p:sp>
      <p:grpSp>
        <p:nvGrpSpPr>
          <p:cNvPr id="217" name="Google Shape;217;p6"/>
          <p:cNvGrpSpPr/>
          <p:nvPr/>
        </p:nvGrpSpPr>
        <p:grpSpPr>
          <a:xfrm>
            <a:off x="-2215881" y="9685756"/>
            <a:ext cx="8321306" cy="1130158"/>
            <a:chOff x="0" y="-19050"/>
            <a:chExt cx="2191620" cy="297655"/>
          </a:xfrm>
        </p:grpSpPr>
        <p:sp>
          <p:nvSpPr>
            <p:cNvPr id="218" name="Google Shape;218;p6"/>
            <p:cNvSpPr/>
            <p:nvPr/>
          </p:nvSpPr>
          <p:spPr>
            <a:xfrm>
              <a:off x="0" y="0"/>
              <a:ext cx="2191620" cy="278605"/>
            </a:xfrm>
            <a:custGeom>
              <a:rect b="b" l="l" r="r" t="t"/>
              <a:pathLst>
                <a:path extrusionOk="0"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9" name="Google Shape;219;p6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20" name="Google Shape;220;p6"/>
          <p:cNvGrpSpPr/>
          <p:nvPr/>
        </p:nvGrpSpPr>
        <p:grpSpPr>
          <a:xfrm>
            <a:off x="11681132" y="-601244"/>
            <a:ext cx="8321306" cy="1130158"/>
            <a:chOff x="0" y="-19050"/>
            <a:chExt cx="2191620" cy="297655"/>
          </a:xfrm>
        </p:grpSpPr>
        <p:sp>
          <p:nvSpPr>
            <p:cNvPr id="221" name="Google Shape;221;p6"/>
            <p:cNvSpPr/>
            <p:nvPr/>
          </p:nvSpPr>
          <p:spPr>
            <a:xfrm>
              <a:off x="0" y="0"/>
              <a:ext cx="2191620" cy="278605"/>
            </a:xfrm>
            <a:custGeom>
              <a:rect b="b" l="l" r="r" t="t"/>
              <a:pathLst>
                <a:path extrusionOk="0"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2" name="Google Shape;222;p6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223" name="Google Shape;223;p6"/>
          <p:cNvSpPr/>
          <p:nvPr/>
        </p:nvSpPr>
        <p:spPr>
          <a:xfrm>
            <a:off x="751003" y="0"/>
            <a:ext cx="4513686" cy="9758086"/>
          </a:xfrm>
          <a:custGeom>
            <a:rect b="b" l="l" r="r" t="t"/>
            <a:pathLst>
              <a:path extrusionOk="0" h="9758086" w="4513686">
                <a:moveTo>
                  <a:pt x="0" y="0"/>
                </a:moveTo>
                <a:lnTo>
                  <a:pt x="4513686" y="0"/>
                </a:lnTo>
                <a:lnTo>
                  <a:pt x="4513686" y="9758086"/>
                </a:lnTo>
                <a:lnTo>
                  <a:pt x="0" y="9758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6155" r="-158931" t="0"/>
            </a:stretch>
          </a:blipFill>
          <a:ln>
            <a:noFill/>
          </a:ln>
        </p:spPr>
      </p:sp>
      <p:sp>
        <p:nvSpPr>
          <p:cNvPr id="224" name="Google Shape;224;p6"/>
          <p:cNvSpPr/>
          <p:nvPr/>
        </p:nvSpPr>
        <p:spPr>
          <a:xfrm>
            <a:off x="9593751" y="7273411"/>
            <a:ext cx="7665549" cy="1984889"/>
          </a:xfrm>
          <a:custGeom>
            <a:rect b="b" l="l" r="r" t="t"/>
            <a:pathLst>
              <a:path extrusionOk="0" h="1984889" w="7665549">
                <a:moveTo>
                  <a:pt x="0" y="0"/>
                </a:moveTo>
                <a:lnTo>
                  <a:pt x="7665549" y="0"/>
                </a:lnTo>
                <a:lnTo>
                  <a:pt x="7665549" y="1984889"/>
                </a:lnTo>
                <a:lnTo>
                  <a:pt x="0" y="1984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32397" l="0" r="-275121" t="-56233"/>
            </a:stretch>
          </a:blipFill>
          <a:ln cap="rnd" cmpd="sng" w="19050">
            <a:solidFill>
              <a:srgbClr val="A4787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6"/>
          <p:cNvSpPr txBox="1"/>
          <p:nvPr/>
        </p:nvSpPr>
        <p:spPr>
          <a:xfrm>
            <a:off x="6831315" y="1093864"/>
            <a:ext cx="657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99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Objetivos específicos  </a:t>
            </a:r>
            <a:endParaRPr/>
          </a:p>
        </p:txBody>
      </p:sp>
      <p:sp>
        <p:nvSpPr>
          <p:cNvPr id="226" name="Google Shape;226;p6"/>
          <p:cNvSpPr txBox="1"/>
          <p:nvPr/>
        </p:nvSpPr>
        <p:spPr>
          <a:xfrm>
            <a:off x="6831315" y="2088293"/>
            <a:ext cx="102567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</a:t>
            </a:r>
            <a:r>
              <a:rPr b="1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módulo de pedidos</a:t>
            </a: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que facilite la creación, seguimiento, actualización y confirmación de pedidos, incluyendo la gestión de entregas agendadas y devoluciones.</a:t>
            </a:r>
            <a:endParaRPr/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Incorporar un </a:t>
            </a:r>
            <a:r>
              <a:rPr b="1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módulo de atención a devoluciones y reclamaciones</a:t>
            </a: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que registre quejas, solicitudes de devolución y genere comprobantes o tickets de respaldo.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/>
          <p:nvPr/>
        </p:nvSpPr>
        <p:spPr>
          <a:xfrm>
            <a:off x="0" y="0"/>
            <a:ext cx="18523324" cy="12341165"/>
          </a:xfrm>
          <a:custGeom>
            <a:rect b="b" l="l" r="r" t="t"/>
            <a:pathLst>
              <a:path extrusionOk="0" h="12341165" w="18523324">
                <a:moveTo>
                  <a:pt x="0" y="0"/>
                </a:moveTo>
                <a:lnTo>
                  <a:pt x="18523324" y="0"/>
                </a:lnTo>
                <a:lnTo>
                  <a:pt x="18523324" y="12341165"/>
                </a:lnTo>
                <a:lnTo>
                  <a:pt x="0" y="12341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7"/>
          <p:cNvSpPr/>
          <p:nvPr/>
        </p:nvSpPr>
        <p:spPr>
          <a:xfrm>
            <a:off x="11318195" y="6207257"/>
            <a:ext cx="9856051" cy="8730429"/>
          </a:xfrm>
          <a:custGeom>
            <a:rect b="b" l="l" r="r" t="t"/>
            <a:pathLst>
              <a:path extrusionOk="0"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7"/>
          <p:cNvSpPr/>
          <p:nvPr/>
        </p:nvSpPr>
        <p:spPr>
          <a:xfrm>
            <a:off x="-4928025" y="-3336515"/>
            <a:ext cx="9856051" cy="8730429"/>
          </a:xfrm>
          <a:custGeom>
            <a:rect b="b" l="l" r="r" t="t"/>
            <a:pathLst>
              <a:path extrusionOk="0"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4" name="Google Shape;234;p7"/>
          <p:cNvGrpSpPr/>
          <p:nvPr/>
        </p:nvGrpSpPr>
        <p:grpSpPr>
          <a:xfrm>
            <a:off x="1028700" y="956370"/>
            <a:ext cx="16230600" cy="8301930"/>
            <a:chOff x="0" y="-19050"/>
            <a:chExt cx="4274726" cy="2186517"/>
          </a:xfrm>
        </p:grpSpPr>
        <p:sp>
          <p:nvSpPr>
            <p:cNvPr id="235" name="Google Shape;235;p7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56862"/>
              </a:srgbClr>
            </a:solidFill>
            <a:ln>
              <a:noFill/>
            </a:ln>
          </p:spPr>
        </p:sp>
        <p:sp>
          <p:nvSpPr>
            <p:cNvPr id="236" name="Google Shape;236;p7"/>
            <p:cNvSpPr txBox="1"/>
            <p:nvPr/>
          </p:nvSpPr>
          <p:spPr>
            <a:xfrm>
              <a:off x="0" y="-19050"/>
              <a:ext cx="4274726" cy="2186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7"/>
          <p:cNvSpPr txBox="1"/>
          <p:nvPr/>
        </p:nvSpPr>
        <p:spPr>
          <a:xfrm>
            <a:off x="2961313" y="4247280"/>
            <a:ext cx="12365374" cy="282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¿Cómo puede un Sistema de Información como GuramaOnline facilitar y optimizar la gestión de productos, inventario, pedidos y devoluciones en Gurama?</a:t>
            </a:r>
            <a:endParaRPr/>
          </a:p>
        </p:txBody>
      </p:sp>
      <p:grpSp>
        <p:nvGrpSpPr>
          <p:cNvPr id="238" name="Google Shape;238;p7"/>
          <p:cNvGrpSpPr/>
          <p:nvPr/>
        </p:nvGrpSpPr>
        <p:grpSpPr>
          <a:xfrm>
            <a:off x="1740005" y="4428138"/>
            <a:ext cx="49807" cy="1272859"/>
            <a:chOff x="0" y="-19050"/>
            <a:chExt cx="13118" cy="335239"/>
          </a:xfrm>
        </p:grpSpPr>
        <p:sp>
          <p:nvSpPr>
            <p:cNvPr id="239" name="Google Shape;239;p7"/>
            <p:cNvSpPr/>
            <p:nvPr/>
          </p:nvSpPr>
          <p:spPr>
            <a:xfrm>
              <a:off x="0" y="0"/>
              <a:ext cx="13118" cy="316189"/>
            </a:xfrm>
            <a:custGeom>
              <a:rect b="b" l="l" r="r" t="t"/>
              <a:pathLst>
                <a:path extrusionOk="0" h="316189" w="13118">
                  <a:moveTo>
                    <a:pt x="0" y="0"/>
                  </a:moveTo>
                  <a:lnTo>
                    <a:pt x="13118" y="0"/>
                  </a:lnTo>
                  <a:lnTo>
                    <a:pt x="13118" y="316189"/>
                  </a:lnTo>
                  <a:lnTo>
                    <a:pt x="0" y="316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40" name="Google Shape;240;p7"/>
            <p:cNvSpPr txBox="1"/>
            <p:nvPr/>
          </p:nvSpPr>
          <p:spPr>
            <a:xfrm>
              <a:off x="0" y="-19050"/>
              <a:ext cx="13118" cy="3352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7"/>
          <p:cNvGrpSpPr/>
          <p:nvPr/>
        </p:nvGrpSpPr>
        <p:grpSpPr>
          <a:xfrm>
            <a:off x="16498188" y="4513673"/>
            <a:ext cx="49807" cy="1272859"/>
            <a:chOff x="0" y="-19050"/>
            <a:chExt cx="13118" cy="335239"/>
          </a:xfrm>
        </p:grpSpPr>
        <p:sp>
          <p:nvSpPr>
            <p:cNvPr id="242" name="Google Shape;242;p7"/>
            <p:cNvSpPr/>
            <p:nvPr/>
          </p:nvSpPr>
          <p:spPr>
            <a:xfrm>
              <a:off x="0" y="0"/>
              <a:ext cx="13118" cy="316189"/>
            </a:xfrm>
            <a:custGeom>
              <a:rect b="b" l="l" r="r" t="t"/>
              <a:pathLst>
                <a:path extrusionOk="0" h="316189" w="13118">
                  <a:moveTo>
                    <a:pt x="0" y="0"/>
                  </a:moveTo>
                  <a:lnTo>
                    <a:pt x="13118" y="0"/>
                  </a:lnTo>
                  <a:lnTo>
                    <a:pt x="13118" y="316189"/>
                  </a:lnTo>
                  <a:lnTo>
                    <a:pt x="0" y="316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43" name="Google Shape;243;p7"/>
            <p:cNvSpPr txBox="1"/>
            <p:nvPr/>
          </p:nvSpPr>
          <p:spPr>
            <a:xfrm>
              <a:off x="0" y="-19050"/>
              <a:ext cx="13118" cy="3352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7"/>
          <p:cNvSpPr txBox="1"/>
          <p:nvPr/>
        </p:nvSpPr>
        <p:spPr>
          <a:xfrm>
            <a:off x="5050224" y="3047275"/>
            <a:ext cx="934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lang="en-US" sz="6000">
                <a:solidFill>
                  <a:srgbClr val="FFFFFF"/>
                </a:solidFill>
              </a:rPr>
              <a:t>regunta</a:t>
            </a:r>
            <a:r>
              <a:rPr b="1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6000">
                <a:solidFill>
                  <a:srgbClr val="FFFFFF"/>
                </a:solidFill>
              </a:rPr>
              <a:t>problema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/>
          <p:nvPr/>
        </p:nvSpPr>
        <p:spPr>
          <a:xfrm>
            <a:off x="414541" y="458900"/>
            <a:ext cx="6392575" cy="9369199"/>
          </a:xfrm>
          <a:custGeom>
            <a:rect b="b" l="l" r="r" t="t"/>
            <a:pathLst>
              <a:path extrusionOk="0" h="9369199" w="6392575">
                <a:moveTo>
                  <a:pt x="0" y="0"/>
                </a:moveTo>
                <a:lnTo>
                  <a:pt x="6392576" y="0"/>
                </a:lnTo>
                <a:lnTo>
                  <a:pt x="6392576" y="9369200"/>
                </a:lnTo>
                <a:lnTo>
                  <a:pt x="0" y="9369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292" l="0" r="0" t="-9003"/>
            </a:stretch>
          </a:blipFill>
          <a:ln>
            <a:noFill/>
          </a:ln>
        </p:spPr>
      </p:sp>
      <p:grpSp>
        <p:nvGrpSpPr>
          <p:cNvPr id="250" name="Google Shape;250;p8"/>
          <p:cNvGrpSpPr/>
          <p:nvPr/>
        </p:nvGrpSpPr>
        <p:grpSpPr>
          <a:xfrm>
            <a:off x="6184668" y="2266679"/>
            <a:ext cx="11074632" cy="5681312"/>
            <a:chOff x="0" y="-19050"/>
            <a:chExt cx="2916775" cy="1496313"/>
          </a:xfrm>
        </p:grpSpPr>
        <p:sp>
          <p:nvSpPr>
            <p:cNvPr id="251" name="Google Shape;251;p8"/>
            <p:cNvSpPr/>
            <p:nvPr/>
          </p:nvSpPr>
          <p:spPr>
            <a:xfrm>
              <a:off x="0" y="0"/>
              <a:ext cx="2916775" cy="1477263"/>
            </a:xfrm>
            <a:custGeom>
              <a:rect b="b" l="l" r="r" t="t"/>
              <a:pathLst>
                <a:path extrusionOk="0" h="1477263" w="2916775">
                  <a:moveTo>
                    <a:pt x="0" y="0"/>
                  </a:moveTo>
                  <a:lnTo>
                    <a:pt x="2916775" y="0"/>
                  </a:lnTo>
                  <a:lnTo>
                    <a:pt x="2916775" y="1477263"/>
                  </a:lnTo>
                  <a:lnTo>
                    <a:pt x="0" y="147726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52" name="Google Shape;252;p8"/>
            <p:cNvSpPr txBox="1"/>
            <p:nvPr/>
          </p:nvSpPr>
          <p:spPr>
            <a:xfrm>
              <a:off x="0" y="-19050"/>
              <a:ext cx="2916775" cy="1496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8"/>
          <p:cNvSpPr txBox="1"/>
          <p:nvPr/>
        </p:nvSpPr>
        <p:spPr>
          <a:xfrm>
            <a:off x="6549984" y="2898640"/>
            <a:ext cx="10344000" cy="4432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32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implementación de un sistema, para realizar el registro de productos, controlar el inventario, gestionar pedidos y registrar compras permitirá reducir errores, mejorar la atención y tener una visión clara del negocio en todo momento. Esto facilitará una gestión más eficiente y profesional, beneficiando tanto a la tienda como a sus clientes.</a:t>
            </a:r>
            <a:endParaRPr/>
          </a:p>
          <a:p>
            <a:pPr indent="0" lvl="0" marL="0" marR="0" rtl="0" algn="l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32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4" name="Google Shape;254;p8"/>
          <p:cNvGrpSpPr/>
          <p:nvPr/>
        </p:nvGrpSpPr>
        <p:grpSpPr>
          <a:xfrm>
            <a:off x="14367097" y="9573763"/>
            <a:ext cx="5218962" cy="1130158"/>
            <a:chOff x="0" y="-19050"/>
            <a:chExt cx="1374541" cy="297655"/>
          </a:xfrm>
        </p:grpSpPr>
        <p:sp>
          <p:nvSpPr>
            <p:cNvPr id="255" name="Google Shape;255;p8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56" name="Google Shape;256;p8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257" name="Google Shape;257;p8"/>
          <p:cNvSpPr txBox="1"/>
          <p:nvPr/>
        </p:nvSpPr>
        <p:spPr>
          <a:xfrm>
            <a:off x="7296642" y="1097017"/>
            <a:ext cx="8850684" cy="1009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Justificación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/>
          <p:nvPr/>
        </p:nvSpPr>
        <p:spPr>
          <a:xfrm flipH="1" rot="1249853">
            <a:off x="-1030514" y="6577732"/>
            <a:ext cx="6376911" cy="5648629"/>
          </a:xfrm>
          <a:custGeom>
            <a:rect b="b" l="l" r="r" t="t"/>
            <a:pathLst>
              <a:path extrusionOk="0" h="5648629" w="6376911">
                <a:moveTo>
                  <a:pt x="6376912" y="0"/>
                </a:moveTo>
                <a:lnTo>
                  <a:pt x="0" y="0"/>
                </a:lnTo>
                <a:lnTo>
                  <a:pt x="0" y="5648630"/>
                </a:lnTo>
                <a:lnTo>
                  <a:pt x="6376912" y="5648630"/>
                </a:lnTo>
                <a:lnTo>
                  <a:pt x="637691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9"/>
          <p:cNvSpPr/>
          <p:nvPr/>
        </p:nvSpPr>
        <p:spPr>
          <a:xfrm flipH="1">
            <a:off x="14082048" y="-2035828"/>
            <a:ext cx="8411905" cy="7451214"/>
          </a:xfrm>
          <a:custGeom>
            <a:rect b="b" l="l" r="r" t="t"/>
            <a:pathLst>
              <a:path extrusionOk="0" h="7451214" w="8411905">
                <a:moveTo>
                  <a:pt x="8411904" y="0"/>
                </a:moveTo>
                <a:lnTo>
                  <a:pt x="0" y="0"/>
                </a:lnTo>
                <a:lnTo>
                  <a:pt x="0" y="7451214"/>
                </a:lnTo>
                <a:lnTo>
                  <a:pt x="8411904" y="7451214"/>
                </a:lnTo>
                <a:lnTo>
                  <a:pt x="841190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9"/>
          <p:cNvSpPr txBox="1"/>
          <p:nvPr/>
        </p:nvSpPr>
        <p:spPr>
          <a:xfrm>
            <a:off x="1384200" y="2632875"/>
            <a:ext cx="15519600" cy="6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54" u="none" cap="none" strike="noStrike">
                <a:solidFill>
                  <a:srgbClr val="11100E"/>
                </a:solidFill>
                <a:latin typeface="Montserrat"/>
                <a:ea typeface="Montserrat"/>
                <a:cs typeface="Montserrat"/>
                <a:sym typeface="Montserrat"/>
              </a:rPr>
              <a:t>El sistema de información para Gurama será accesible desde cualquier dispositivo, en cualquier lugar y en cualquier momento, permitiendo gestionar de manera eficiente los productos, inventario, pedidos y devoluciones. Incluye funciones para crear, modificar y consultar productos, gestionar pedidos en línea, registrar devoluciones y generar reportes en tiempo real. Además, contará con medidas de seguridad para proteger la información del negocio y de los clientes. Su objetivo es optimizar las operaciones, aumentar la satisfacción de los clientes y facilitar la toma de decisiones estratégicas en Gurama.</a:t>
            </a:r>
            <a:endParaRPr/>
          </a:p>
        </p:txBody>
      </p:sp>
      <p:sp>
        <p:nvSpPr>
          <p:cNvPr id="265" name="Google Shape;265;p9"/>
          <p:cNvSpPr txBox="1"/>
          <p:nvPr/>
        </p:nvSpPr>
        <p:spPr>
          <a:xfrm>
            <a:off x="7436217" y="1356513"/>
            <a:ext cx="41763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47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endParaRPr/>
          </a:p>
        </p:txBody>
      </p:sp>
      <p:grpSp>
        <p:nvGrpSpPr>
          <p:cNvPr id="266" name="Google Shape;266;p9"/>
          <p:cNvGrpSpPr/>
          <p:nvPr/>
        </p:nvGrpSpPr>
        <p:grpSpPr>
          <a:xfrm>
            <a:off x="0" y="-72331"/>
            <a:ext cx="6105425" cy="601245"/>
            <a:chOff x="0" y="-19050"/>
            <a:chExt cx="1608013" cy="158352"/>
          </a:xfrm>
        </p:grpSpPr>
        <p:sp>
          <p:nvSpPr>
            <p:cNvPr id="267" name="Google Shape;267;p9"/>
            <p:cNvSpPr/>
            <p:nvPr/>
          </p:nvSpPr>
          <p:spPr>
            <a:xfrm>
              <a:off x="0" y="0"/>
              <a:ext cx="1608013" cy="139302"/>
            </a:xfrm>
            <a:custGeom>
              <a:rect b="b" l="l" r="r" t="t"/>
              <a:pathLst>
                <a:path extrusionOk="0" h="139302" w="1608013">
                  <a:moveTo>
                    <a:pt x="0" y="0"/>
                  </a:moveTo>
                  <a:lnTo>
                    <a:pt x="1608013" y="0"/>
                  </a:lnTo>
                  <a:lnTo>
                    <a:pt x="1608013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68" name="Google Shape;268;p9"/>
            <p:cNvSpPr txBox="1"/>
            <p:nvPr/>
          </p:nvSpPr>
          <p:spPr>
            <a:xfrm>
              <a:off x="0" y="-19050"/>
              <a:ext cx="1608013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69" name="Google Shape;269;p9"/>
          <p:cNvGrpSpPr/>
          <p:nvPr/>
        </p:nvGrpSpPr>
        <p:grpSpPr>
          <a:xfrm>
            <a:off x="6608393" y="-72331"/>
            <a:ext cx="1038286" cy="601245"/>
            <a:chOff x="0" y="-19050"/>
            <a:chExt cx="273458" cy="158352"/>
          </a:xfrm>
        </p:grpSpPr>
        <p:sp>
          <p:nvSpPr>
            <p:cNvPr id="270" name="Google Shape;270;p9"/>
            <p:cNvSpPr/>
            <p:nvPr/>
          </p:nvSpPr>
          <p:spPr>
            <a:xfrm>
              <a:off x="0" y="0"/>
              <a:ext cx="273458" cy="139302"/>
            </a:xfrm>
            <a:custGeom>
              <a:rect b="b" l="l" r="r" t="t"/>
              <a:pathLst>
                <a:path extrusionOk="0" h="139302" w="273458">
                  <a:moveTo>
                    <a:pt x="0" y="0"/>
                  </a:moveTo>
                  <a:lnTo>
                    <a:pt x="273458" y="0"/>
                  </a:lnTo>
                  <a:lnTo>
                    <a:pt x="273458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1" name="Google Shape;271;p9"/>
            <p:cNvSpPr txBox="1"/>
            <p:nvPr/>
          </p:nvSpPr>
          <p:spPr>
            <a:xfrm>
              <a:off x="0" y="-19050"/>
              <a:ext cx="273458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72" name="Google Shape;272;p9"/>
          <p:cNvGrpSpPr/>
          <p:nvPr/>
        </p:nvGrpSpPr>
        <p:grpSpPr>
          <a:xfrm>
            <a:off x="8151504" y="-72331"/>
            <a:ext cx="615792" cy="601245"/>
            <a:chOff x="0" y="-19050"/>
            <a:chExt cx="162184" cy="158352"/>
          </a:xfrm>
        </p:grpSpPr>
        <p:sp>
          <p:nvSpPr>
            <p:cNvPr id="273" name="Google Shape;273;p9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4" name="Google Shape;274;p9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9272122" y="-72331"/>
            <a:ext cx="615792" cy="601245"/>
            <a:chOff x="0" y="-19050"/>
            <a:chExt cx="162184" cy="158352"/>
          </a:xfrm>
        </p:grpSpPr>
        <p:sp>
          <p:nvSpPr>
            <p:cNvPr id="276" name="Google Shape;276;p9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90588"/>
              </a:srgbClr>
            </a:solidFill>
            <a:ln>
              <a:noFill/>
            </a:ln>
          </p:spPr>
        </p:sp>
        <p:sp>
          <p:nvSpPr>
            <p:cNvPr id="277" name="Google Shape;277;p9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78" name="Google Shape;278;p9"/>
          <p:cNvGrpSpPr/>
          <p:nvPr/>
        </p:nvGrpSpPr>
        <p:grpSpPr>
          <a:xfrm>
            <a:off x="10392739" y="-72331"/>
            <a:ext cx="615792" cy="601245"/>
            <a:chOff x="0" y="-19050"/>
            <a:chExt cx="162184" cy="158352"/>
          </a:xfrm>
        </p:grpSpPr>
        <p:sp>
          <p:nvSpPr>
            <p:cNvPr id="279" name="Google Shape;279;p9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87450"/>
              </a:srgbClr>
            </a:solidFill>
            <a:ln>
              <a:noFill/>
            </a:ln>
          </p:spPr>
        </p:sp>
        <p:sp>
          <p:nvSpPr>
            <p:cNvPr id="280" name="Google Shape;280;p9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81" name="Google Shape;281;p9"/>
          <p:cNvGrpSpPr/>
          <p:nvPr/>
        </p:nvGrpSpPr>
        <p:grpSpPr>
          <a:xfrm>
            <a:off x="11529869" y="-72331"/>
            <a:ext cx="615792" cy="601245"/>
            <a:chOff x="0" y="-19050"/>
            <a:chExt cx="162184" cy="158352"/>
          </a:xfrm>
        </p:grpSpPr>
        <p:sp>
          <p:nvSpPr>
            <p:cNvPr id="282" name="Google Shape;282;p9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283" name="Google Shape;283;p9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84" name="Google Shape;284;p9"/>
          <p:cNvGrpSpPr/>
          <p:nvPr/>
        </p:nvGrpSpPr>
        <p:grpSpPr>
          <a:xfrm>
            <a:off x="12650487" y="-72331"/>
            <a:ext cx="615792" cy="601245"/>
            <a:chOff x="0" y="-19050"/>
            <a:chExt cx="162184" cy="158352"/>
          </a:xfrm>
        </p:grpSpPr>
        <p:sp>
          <p:nvSpPr>
            <p:cNvPr id="285" name="Google Shape;285;p9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55294"/>
              </a:srgbClr>
            </a:solidFill>
            <a:ln>
              <a:noFill/>
            </a:ln>
          </p:spPr>
        </p:sp>
        <p:sp>
          <p:nvSpPr>
            <p:cNvPr id="286" name="Google Shape;286;p9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87" name="Google Shape;287;p9"/>
          <p:cNvGrpSpPr/>
          <p:nvPr/>
        </p:nvGrpSpPr>
        <p:grpSpPr>
          <a:xfrm rot="10800000">
            <a:off x="12182575" y="9758086"/>
            <a:ext cx="6105425" cy="601245"/>
            <a:chOff x="0" y="-19050"/>
            <a:chExt cx="1608013" cy="158352"/>
          </a:xfrm>
        </p:grpSpPr>
        <p:sp>
          <p:nvSpPr>
            <p:cNvPr id="288" name="Google Shape;288;p9"/>
            <p:cNvSpPr/>
            <p:nvPr/>
          </p:nvSpPr>
          <p:spPr>
            <a:xfrm>
              <a:off x="0" y="0"/>
              <a:ext cx="1608013" cy="139302"/>
            </a:xfrm>
            <a:custGeom>
              <a:rect b="b" l="l" r="r" t="t"/>
              <a:pathLst>
                <a:path extrusionOk="0" h="139302" w="1608013">
                  <a:moveTo>
                    <a:pt x="0" y="0"/>
                  </a:moveTo>
                  <a:lnTo>
                    <a:pt x="1608013" y="0"/>
                  </a:lnTo>
                  <a:lnTo>
                    <a:pt x="1608013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9" name="Google Shape;289;p9"/>
            <p:cNvSpPr txBox="1"/>
            <p:nvPr/>
          </p:nvSpPr>
          <p:spPr>
            <a:xfrm>
              <a:off x="0" y="-19050"/>
              <a:ext cx="1608013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90" name="Google Shape;290;p9"/>
          <p:cNvGrpSpPr/>
          <p:nvPr/>
        </p:nvGrpSpPr>
        <p:grpSpPr>
          <a:xfrm rot="10800000">
            <a:off x="10641321" y="9758086"/>
            <a:ext cx="1038286" cy="601245"/>
            <a:chOff x="0" y="-19050"/>
            <a:chExt cx="273458" cy="158352"/>
          </a:xfrm>
        </p:grpSpPr>
        <p:sp>
          <p:nvSpPr>
            <p:cNvPr id="291" name="Google Shape;291;p9"/>
            <p:cNvSpPr/>
            <p:nvPr/>
          </p:nvSpPr>
          <p:spPr>
            <a:xfrm>
              <a:off x="0" y="0"/>
              <a:ext cx="273458" cy="139302"/>
            </a:xfrm>
            <a:custGeom>
              <a:rect b="b" l="l" r="r" t="t"/>
              <a:pathLst>
                <a:path extrusionOk="0" h="139302" w="273458">
                  <a:moveTo>
                    <a:pt x="0" y="0"/>
                  </a:moveTo>
                  <a:lnTo>
                    <a:pt x="273458" y="0"/>
                  </a:lnTo>
                  <a:lnTo>
                    <a:pt x="273458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2" name="Google Shape;292;p9"/>
            <p:cNvSpPr txBox="1"/>
            <p:nvPr/>
          </p:nvSpPr>
          <p:spPr>
            <a:xfrm>
              <a:off x="0" y="-19050"/>
              <a:ext cx="273458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93" name="Google Shape;293;p9"/>
          <p:cNvGrpSpPr/>
          <p:nvPr/>
        </p:nvGrpSpPr>
        <p:grpSpPr>
          <a:xfrm rot="10800000">
            <a:off x="9520703" y="9758086"/>
            <a:ext cx="615792" cy="601245"/>
            <a:chOff x="0" y="-19050"/>
            <a:chExt cx="162184" cy="158352"/>
          </a:xfrm>
        </p:grpSpPr>
        <p:sp>
          <p:nvSpPr>
            <p:cNvPr id="294" name="Google Shape;294;p9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5" name="Google Shape;295;p9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96" name="Google Shape;296;p9"/>
          <p:cNvGrpSpPr/>
          <p:nvPr/>
        </p:nvGrpSpPr>
        <p:grpSpPr>
          <a:xfrm rot="10800000">
            <a:off x="8400086" y="9758086"/>
            <a:ext cx="615792" cy="601245"/>
            <a:chOff x="0" y="-19050"/>
            <a:chExt cx="162184" cy="158352"/>
          </a:xfrm>
        </p:grpSpPr>
        <p:sp>
          <p:nvSpPr>
            <p:cNvPr id="297" name="Google Shape;297;p9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90588"/>
              </a:srgbClr>
            </a:solidFill>
            <a:ln>
              <a:noFill/>
            </a:ln>
          </p:spPr>
        </p:sp>
        <p:sp>
          <p:nvSpPr>
            <p:cNvPr id="298" name="Google Shape;298;p9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99" name="Google Shape;299;p9"/>
          <p:cNvGrpSpPr/>
          <p:nvPr/>
        </p:nvGrpSpPr>
        <p:grpSpPr>
          <a:xfrm rot="10800000">
            <a:off x="7279469" y="9758086"/>
            <a:ext cx="615792" cy="601245"/>
            <a:chOff x="0" y="-19050"/>
            <a:chExt cx="162184" cy="158352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87450"/>
              </a:srgbClr>
            </a:solidFill>
            <a:ln>
              <a:noFill/>
            </a:ln>
          </p:spPr>
        </p:sp>
        <p:sp>
          <p:nvSpPr>
            <p:cNvPr id="301" name="Google Shape;301;p9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 rot="10800000">
            <a:off x="6142338" y="9758086"/>
            <a:ext cx="615792" cy="601245"/>
            <a:chOff x="0" y="-19050"/>
            <a:chExt cx="162184" cy="158352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304" name="Google Shape;304;p9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05" name="Google Shape;305;p9"/>
          <p:cNvGrpSpPr/>
          <p:nvPr/>
        </p:nvGrpSpPr>
        <p:grpSpPr>
          <a:xfrm rot="10800000">
            <a:off x="5021721" y="9758086"/>
            <a:ext cx="615792" cy="601245"/>
            <a:chOff x="0" y="-19050"/>
            <a:chExt cx="162184" cy="158352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55294"/>
              </a:srgbClr>
            </a:solidFill>
            <a:ln>
              <a:noFill/>
            </a:ln>
          </p:spPr>
        </p:sp>
        <p:sp>
          <p:nvSpPr>
            <p:cNvPr id="307" name="Google Shape;307;p9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